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DB736D-104E-C718-C718-E5FA23574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9A0347-EC7A-586D-266C-A4BF328EF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804AD8B-3F8F-1B16-40D6-E4ABA509E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B43ED5-A808-E711-67B4-E03F772DD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F85013-2CA9-F22F-1759-5FF3F707E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645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0896B9-5CD4-35FA-B6D0-DA0698A31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D08CF3F-163C-1F21-EAAA-F5F2BC6BC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37EEA0-924D-2649-0B91-0F17D387E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8DFE67-3841-81DD-D0D3-2D3F8230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8AA173-9D23-AF54-961D-2C7140D1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643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8E29246-58E4-6B0D-7776-148D27F1E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C3EBB74-CF7C-3854-4515-304936A66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7CC9BA-2972-5DCA-71B9-6332DA332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73F3FF-A065-3061-4338-1DC50C9D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E54F5A-25CD-F575-AA39-287769F9D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82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5B4AB8-9F5B-4B39-B66C-3CE334AB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C90E10-59FF-EFD7-2B67-86EA23615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14A2E1-1609-92CA-B302-6BCF06B92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7ABEF9-DFFC-EE12-86DE-C8C0CCB00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D552EE-CB31-67CF-C215-69A16E39D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964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53A5B7-A766-6110-3474-AE87E820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A42A9B-A5BB-DD7D-BB9B-DA4F5EFBE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35D8F8-30B6-F8CF-02AD-349B5296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CC247C-FCB7-31BB-6DF2-C5C1E963F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E9C071-A13B-CA56-5068-EE3FEF42F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2663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2EFB66-0A40-B5A5-A254-B49D2E9BC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7FAA01-DE2B-7739-70BD-28373C942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D8343E-983F-DB85-6C13-8460EA201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A7FFB8-51AA-9F9E-8231-3197ECF64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DE94B3-00CB-2EC5-E41C-573E8EF69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2453C9A-E0D0-B7BD-1235-DEAF188F8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031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33CBC8-076A-46AE-72C2-3EF736C22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7403AD-4CF0-B63A-2AE9-07C3FC84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1C38D9B-8C60-D330-3B7B-DC5183573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E14868E-3044-D1AC-BD46-015C3EBE6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B705982-91EA-B350-AEDF-6D4A157AF7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0FB2BC3-43EE-723C-0843-E6555E013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F909CF3-E2FC-1C1E-543B-6623B5D55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C0805AE-C6FF-69B8-666C-376A4AC5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308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745882-B9B5-96E2-E072-354EE6B5F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09F729B-F693-AE35-4EFA-8AD5E8E6F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BE8C11-5107-F73E-7AFA-0ACC061CB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07B90AB-8D6B-4EA7-4DD3-88D8B6BE6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2371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E9A5EA8-8A1C-EA63-3BCB-125642E8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73DBCF6-BCA4-A041-2F3A-FBE9AFFF0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5E4B0C-1F20-6A94-61DC-800543887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96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2B2BA-0D22-719F-34D2-2A544728E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2CF4B3-42AF-5484-F8D8-6920D493F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6BE7AC-2F96-F074-BE68-530575731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A31FBD-D3FF-7AAE-92D6-F5C8C5C0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312D50E-C0E7-BB3B-4CC9-ABB2A75BA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DD9176-872D-0F31-24A1-5CE59E49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7557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AE725A-E203-4DFC-9323-1A7561C87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84A1F6D-54B0-2A2C-545F-B54DFA03E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A3B522E-95B8-0584-2667-88B2083B9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D4BB7-5829-B51E-0A8A-9E35E86E9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836C966-1DF6-0C80-2F3F-4620F849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C33FD9-192E-DE6B-E873-19A1CA1B1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9969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4BDA295-032C-B869-883E-6EC1A7ED1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7F2D5-BE23-E940-DBF1-E7C3ED371B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04038B-E984-C03E-AD88-6313343AA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92BBC2-A13C-475F-B873-821F8A38E3AD}" type="datetimeFigureOut">
              <a:rPr lang="fr-FR" smtClean="0"/>
              <a:t>20/10/2025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45082C-9753-3A7C-80F9-2E39BE40A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EE9AF7-F18D-F6A7-3849-329277C3C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3B3D41-12A0-4A04-BBE9-F18DFB73DF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239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apèze 10">
            <a:extLst>
              <a:ext uri="{FF2B5EF4-FFF2-40B4-BE49-F238E27FC236}">
                <a16:creationId xmlns:a16="http://schemas.microsoft.com/office/drawing/2014/main" id="{D6790610-DEE5-7D45-59C7-11E723FB9F8D}"/>
              </a:ext>
            </a:extLst>
          </p:cNvPr>
          <p:cNvSpPr/>
          <p:nvPr/>
        </p:nvSpPr>
        <p:spPr>
          <a:xfrm rot="5400000">
            <a:off x="886363" y="-614631"/>
            <a:ext cx="6858002" cy="8087264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rapèze 12">
            <a:extLst>
              <a:ext uri="{FF2B5EF4-FFF2-40B4-BE49-F238E27FC236}">
                <a16:creationId xmlns:a16="http://schemas.microsoft.com/office/drawing/2014/main" id="{98316541-15B6-13D8-2482-C73C98E3EA2B}"/>
              </a:ext>
            </a:extLst>
          </p:cNvPr>
          <p:cNvSpPr/>
          <p:nvPr/>
        </p:nvSpPr>
        <p:spPr>
          <a:xfrm rot="16200000">
            <a:off x="8973627" y="-614633"/>
            <a:ext cx="6858002" cy="8087264"/>
          </a:xfrm>
          <a:prstGeom prst="trapezoid">
            <a:avLst>
              <a:gd name="adj" fmla="val 35627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BE00D0D-431B-04AA-D05A-4947BC0AE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1931553"/>
            <a:ext cx="1453122" cy="1453122"/>
          </a:xfrm>
          <a:prstGeom prst="rect">
            <a:avLst/>
          </a:prstGeom>
        </p:spPr>
      </p:pic>
      <p:pic>
        <p:nvPicPr>
          <p:cNvPr id="21" name="Image 2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D880A19-AE1E-EABC-45BC-EBE5B43F3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3017447"/>
            <a:ext cx="1453122" cy="145312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99EDB3A-7448-66A2-1424-C455F3F17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1731" y="5534487"/>
            <a:ext cx="892610" cy="89261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31D8453-DB71-C23D-85B2-A87FB1EA8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81822" y="4470569"/>
            <a:ext cx="639266" cy="639266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F728886-F165-DCA2-4102-8C96C0B25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88271" y="5147755"/>
            <a:ext cx="1128800" cy="11288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DA14C6DD-B9BF-BC98-6F15-0251B49A5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5988" y="4715665"/>
            <a:ext cx="775834" cy="775834"/>
          </a:xfrm>
          <a:prstGeom prst="rect">
            <a:avLst/>
          </a:prstGeom>
        </p:spPr>
      </p:pic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7FA18C8D-F785-2B5B-F264-DFE113A86007}"/>
              </a:ext>
            </a:extLst>
          </p:cNvPr>
          <p:cNvSpPr/>
          <p:nvPr/>
        </p:nvSpPr>
        <p:spPr>
          <a:xfrm>
            <a:off x="7034761" y="4948522"/>
            <a:ext cx="5075033" cy="18858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20FB0E8-1741-577A-11EC-44B735A34BBD}"/>
              </a:ext>
            </a:extLst>
          </p:cNvPr>
          <p:cNvGrpSpPr/>
          <p:nvPr/>
        </p:nvGrpSpPr>
        <p:grpSpPr>
          <a:xfrm rot="917509">
            <a:off x="2590406" y="5129416"/>
            <a:ext cx="912283" cy="733619"/>
            <a:chOff x="5580707" y="3041939"/>
            <a:chExt cx="1030767" cy="1005757"/>
          </a:xfrm>
        </p:grpSpPr>
        <p:sp>
          <p:nvSpPr>
            <p:cNvPr id="50" name="Éclair 49">
              <a:extLst>
                <a:ext uri="{FF2B5EF4-FFF2-40B4-BE49-F238E27FC236}">
                  <a16:creationId xmlns:a16="http://schemas.microsoft.com/office/drawing/2014/main" id="{EE3ED84E-E024-61F3-1B85-B7E48D533434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Triangle isocèle 50">
              <a:extLst>
                <a:ext uri="{FF2B5EF4-FFF2-40B4-BE49-F238E27FC236}">
                  <a16:creationId xmlns:a16="http://schemas.microsoft.com/office/drawing/2014/main" id="{9677595B-94C8-7466-DBE9-6DFB8637CBB0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60" name="Image 59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D7C6EAC-E16A-AE50-1135-625A3CC2A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01" y="2285870"/>
            <a:ext cx="998717" cy="998717"/>
          </a:xfrm>
          <a:prstGeom prst="rect">
            <a:avLst/>
          </a:prstGeom>
        </p:spPr>
      </p:pic>
      <p:pic>
        <p:nvPicPr>
          <p:cNvPr id="62" name="Image 61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825A01BB-CC82-475E-46F2-AB823ED46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652" y="1305082"/>
            <a:ext cx="1235848" cy="1235848"/>
          </a:xfrm>
          <a:prstGeom prst="rect">
            <a:avLst/>
          </a:prstGeom>
        </p:spPr>
      </p:pic>
      <p:pic>
        <p:nvPicPr>
          <p:cNvPr id="64" name="Image 63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639B3C-BE7E-BE3F-9ABA-66D30DB42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229" y="1830655"/>
            <a:ext cx="1235848" cy="1235848"/>
          </a:xfrm>
          <a:prstGeom prst="rect">
            <a:avLst/>
          </a:prstGeom>
        </p:spPr>
      </p:pic>
      <p:pic>
        <p:nvPicPr>
          <p:cNvPr id="65" name="Image 64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78E7779-33F1-6705-6091-4BC57A030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82" y="2958133"/>
            <a:ext cx="1235848" cy="1235848"/>
          </a:xfrm>
          <a:prstGeom prst="rect">
            <a:avLst/>
          </a:prstGeom>
        </p:spPr>
      </p:pic>
      <p:pic>
        <p:nvPicPr>
          <p:cNvPr id="66" name="Image 65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558ABD88-A757-DF93-75F9-82C9F1C75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797" y="3642159"/>
            <a:ext cx="1235848" cy="1235848"/>
          </a:xfrm>
          <a:prstGeom prst="rect">
            <a:avLst/>
          </a:prstGeom>
        </p:spPr>
      </p:pic>
      <p:pic>
        <p:nvPicPr>
          <p:cNvPr id="67" name="Image 66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8BA165C-0C1C-4538-F477-0CF01714D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99" y="4341138"/>
            <a:ext cx="998717" cy="998717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47B2C7F2-0D1C-BB25-8EC4-41147B1F42AE}"/>
              </a:ext>
            </a:extLst>
          </p:cNvPr>
          <p:cNvGrpSpPr/>
          <p:nvPr/>
        </p:nvGrpSpPr>
        <p:grpSpPr>
          <a:xfrm rot="17942492">
            <a:off x="596136" y="3704454"/>
            <a:ext cx="912283" cy="733619"/>
            <a:chOff x="5580707" y="3041939"/>
            <a:chExt cx="1030767" cy="1005757"/>
          </a:xfrm>
        </p:grpSpPr>
        <p:sp>
          <p:nvSpPr>
            <p:cNvPr id="69" name="Éclair 68">
              <a:extLst>
                <a:ext uri="{FF2B5EF4-FFF2-40B4-BE49-F238E27FC236}">
                  <a16:creationId xmlns:a16="http://schemas.microsoft.com/office/drawing/2014/main" id="{972F8894-811F-B1A9-0C68-B27A486392EC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4E667042-1FE6-0ED2-2624-E17B0C68C958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05" name="Trapèze 104">
            <a:extLst>
              <a:ext uri="{FF2B5EF4-FFF2-40B4-BE49-F238E27FC236}">
                <a16:creationId xmlns:a16="http://schemas.microsoft.com/office/drawing/2014/main" id="{5115954E-B6FC-CC52-0F01-3FAD41F4CA62}"/>
              </a:ext>
            </a:extLst>
          </p:cNvPr>
          <p:cNvSpPr/>
          <p:nvPr/>
        </p:nvSpPr>
        <p:spPr>
          <a:xfrm rot="5400000">
            <a:off x="7178248" y="5406105"/>
            <a:ext cx="357025" cy="409039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4664A114-0F44-CD2C-FE3C-BA9EE98DAB0D}"/>
              </a:ext>
            </a:extLst>
          </p:cNvPr>
          <p:cNvGrpSpPr/>
          <p:nvPr/>
        </p:nvGrpSpPr>
        <p:grpSpPr>
          <a:xfrm>
            <a:off x="519677" y="41592"/>
            <a:ext cx="1797394" cy="584775"/>
            <a:chOff x="6189132" y="949055"/>
            <a:chExt cx="1590321" cy="493312"/>
          </a:xfrm>
        </p:grpSpPr>
        <p:sp>
          <p:nvSpPr>
            <p:cNvPr id="115" name="Rectangle : coins arrondis 114">
              <a:extLst>
                <a:ext uri="{FF2B5EF4-FFF2-40B4-BE49-F238E27FC236}">
                  <a16:creationId xmlns:a16="http://schemas.microsoft.com/office/drawing/2014/main" id="{783D6A47-1ACB-C24E-5DA3-C9B1626DF05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BC67B0F-DE21-0846-8451-67D4E14F0DEF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/>
                <a:t>Production of FFB</a:t>
              </a:r>
            </a:p>
          </p:txBody>
        </p:sp>
      </p:grpSp>
      <p:pic>
        <p:nvPicPr>
          <p:cNvPr id="121" name="Image 120">
            <a:extLst>
              <a:ext uri="{FF2B5EF4-FFF2-40B4-BE49-F238E27FC236}">
                <a16:creationId xmlns:a16="http://schemas.microsoft.com/office/drawing/2014/main" id="{3BCD9347-7F42-5E13-CE66-21CAC17F9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09653" y="6311982"/>
            <a:ext cx="484248" cy="484248"/>
          </a:xfrm>
          <a:prstGeom prst="rect">
            <a:avLst/>
          </a:prstGeom>
        </p:spPr>
      </p:pic>
      <p:grpSp>
        <p:nvGrpSpPr>
          <p:cNvPr id="122" name="Groupe 121">
            <a:extLst>
              <a:ext uri="{FF2B5EF4-FFF2-40B4-BE49-F238E27FC236}">
                <a16:creationId xmlns:a16="http://schemas.microsoft.com/office/drawing/2014/main" id="{08232122-5F24-585B-ADDE-88541CC24B87}"/>
              </a:ext>
            </a:extLst>
          </p:cNvPr>
          <p:cNvGrpSpPr/>
          <p:nvPr/>
        </p:nvGrpSpPr>
        <p:grpSpPr>
          <a:xfrm>
            <a:off x="9802515" y="6333172"/>
            <a:ext cx="321574" cy="339938"/>
            <a:chOff x="5580707" y="3041939"/>
            <a:chExt cx="1030767" cy="1005757"/>
          </a:xfrm>
        </p:grpSpPr>
        <p:sp>
          <p:nvSpPr>
            <p:cNvPr id="123" name="Éclair 122">
              <a:extLst>
                <a:ext uri="{FF2B5EF4-FFF2-40B4-BE49-F238E27FC236}">
                  <a16:creationId xmlns:a16="http://schemas.microsoft.com/office/drawing/2014/main" id="{CE5C64C6-22E7-2125-8725-BEA76CFB0E9E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Triangle isocèle 123">
              <a:extLst>
                <a:ext uri="{FF2B5EF4-FFF2-40B4-BE49-F238E27FC236}">
                  <a16:creationId xmlns:a16="http://schemas.microsoft.com/office/drawing/2014/main" id="{A98F65BC-2F42-6DA3-12F2-DA9A471E3864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5" name="ZoneTexte 124">
            <a:extLst>
              <a:ext uri="{FF2B5EF4-FFF2-40B4-BE49-F238E27FC236}">
                <a16:creationId xmlns:a16="http://schemas.microsoft.com/office/drawing/2014/main" id="{930F260E-5364-4F71-D6F3-CFB8F30725FD}"/>
              </a:ext>
            </a:extLst>
          </p:cNvPr>
          <p:cNvSpPr txBox="1"/>
          <p:nvPr/>
        </p:nvSpPr>
        <p:spPr>
          <a:xfrm>
            <a:off x="7644535" y="5397277"/>
            <a:ext cx="2036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Number</a:t>
            </a:r>
            <a:r>
              <a:rPr lang="fr-FR" sz="1400" b="1" dirty="0"/>
              <a:t> of </a:t>
            </a:r>
            <a:r>
              <a:rPr lang="fr-FR" sz="1400" b="1" dirty="0" err="1"/>
              <a:t>actors</a:t>
            </a:r>
            <a:r>
              <a:rPr lang="fr-FR" sz="1400" b="1" dirty="0"/>
              <a:t> at </a:t>
            </a:r>
            <a:r>
              <a:rPr lang="fr-FR" sz="1400" b="1" dirty="0" err="1"/>
              <a:t>each</a:t>
            </a:r>
            <a:r>
              <a:rPr lang="fr-FR" sz="1400" b="1" dirty="0"/>
              <a:t> stage</a:t>
            </a:r>
            <a:endParaRPr lang="fr-FR" sz="2800" b="1" dirty="0"/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2030AF9B-B916-5B91-67FF-968DD50879BC}"/>
              </a:ext>
            </a:extLst>
          </p:cNvPr>
          <p:cNvSpPr txBox="1"/>
          <p:nvPr/>
        </p:nvSpPr>
        <p:spPr>
          <a:xfrm>
            <a:off x="7643534" y="5943273"/>
            <a:ext cx="2036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Industrial</a:t>
            </a:r>
            <a:r>
              <a:rPr lang="fr-FR" sz="1400" b="1" dirty="0"/>
              <a:t> plantations</a:t>
            </a:r>
            <a:endParaRPr lang="fr-FR" sz="2800" b="1" dirty="0"/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8C13790B-09BE-3362-A616-35FC859FE317}"/>
              </a:ext>
            </a:extLst>
          </p:cNvPr>
          <p:cNvSpPr txBox="1"/>
          <p:nvPr/>
        </p:nvSpPr>
        <p:spPr>
          <a:xfrm>
            <a:off x="7634509" y="6398739"/>
            <a:ext cx="2207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Smallholder</a:t>
            </a:r>
            <a:r>
              <a:rPr lang="fr-FR" sz="1400" b="1" dirty="0"/>
              <a:t> plantations</a:t>
            </a:r>
            <a:endParaRPr lang="fr-FR" sz="2800" b="1" dirty="0"/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A4F46431-856F-C811-1AD8-B051C956F095}"/>
              </a:ext>
            </a:extLst>
          </p:cNvPr>
          <p:cNvSpPr txBox="1"/>
          <p:nvPr/>
        </p:nvSpPr>
        <p:spPr>
          <a:xfrm>
            <a:off x="10088406" y="4998322"/>
            <a:ext cx="215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CPO </a:t>
            </a:r>
            <a:r>
              <a:rPr lang="fr-FR" sz="1400" b="1" dirty="0" err="1"/>
              <a:t>price</a:t>
            </a:r>
            <a:r>
              <a:rPr lang="fr-FR" sz="1400" b="1" dirty="0"/>
              <a:t> signal</a:t>
            </a:r>
            <a:endParaRPr lang="fr-FR" sz="2800" b="1" dirty="0"/>
          </a:p>
        </p:txBody>
      </p:sp>
      <p:pic>
        <p:nvPicPr>
          <p:cNvPr id="137" name="Image 136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7B2CB35-3829-0978-435C-14945BBD4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5" y="560346"/>
            <a:ext cx="2319401" cy="1546267"/>
          </a:xfrm>
          <a:prstGeom prst="rect">
            <a:avLst/>
          </a:prstGeom>
        </p:spPr>
      </p:pic>
      <p:pic>
        <p:nvPicPr>
          <p:cNvPr id="139" name="Image 13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427196F1-6724-3BAA-BF32-5992ECEA3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033" y="2062874"/>
            <a:ext cx="2217601" cy="1478400"/>
          </a:xfrm>
          <a:prstGeom prst="rect">
            <a:avLst/>
          </a:prstGeom>
        </p:spPr>
      </p:pic>
      <p:sp>
        <p:nvSpPr>
          <p:cNvPr id="145" name="Flèche : en arc 144">
            <a:extLst>
              <a:ext uri="{FF2B5EF4-FFF2-40B4-BE49-F238E27FC236}">
                <a16:creationId xmlns:a16="http://schemas.microsoft.com/office/drawing/2014/main" id="{4793DE54-83CF-81F9-5BBF-7846AD522050}"/>
              </a:ext>
            </a:extLst>
          </p:cNvPr>
          <p:cNvSpPr/>
          <p:nvPr/>
        </p:nvSpPr>
        <p:spPr>
          <a:xfrm rot="3997304" flipV="1">
            <a:off x="2359191" y="4182521"/>
            <a:ext cx="1159944" cy="1886240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718463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8" name="Flèche : en arc 147">
            <a:extLst>
              <a:ext uri="{FF2B5EF4-FFF2-40B4-BE49-F238E27FC236}">
                <a16:creationId xmlns:a16="http://schemas.microsoft.com/office/drawing/2014/main" id="{8CCB9457-2CFC-E4FF-0210-B0B224CC0BF0}"/>
              </a:ext>
            </a:extLst>
          </p:cNvPr>
          <p:cNvSpPr/>
          <p:nvPr/>
        </p:nvSpPr>
        <p:spPr>
          <a:xfrm rot="6000445" flipV="1">
            <a:off x="2019171" y="495768"/>
            <a:ext cx="1317509" cy="2788072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226415"/>
              <a:gd name="adj5" fmla="val 14280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9" name="Flèche : en arc 148">
            <a:extLst>
              <a:ext uri="{FF2B5EF4-FFF2-40B4-BE49-F238E27FC236}">
                <a16:creationId xmlns:a16="http://schemas.microsoft.com/office/drawing/2014/main" id="{81CE224C-77CF-1B8B-B483-1A71DB9A7643}"/>
              </a:ext>
            </a:extLst>
          </p:cNvPr>
          <p:cNvSpPr/>
          <p:nvPr/>
        </p:nvSpPr>
        <p:spPr>
          <a:xfrm rot="15816301">
            <a:off x="1822897" y="837002"/>
            <a:ext cx="1420881" cy="2978015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0" name="Flèche : en arc 149">
            <a:extLst>
              <a:ext uri="{FF2B5EF4-FFF2-40B4-BE49-F238E27FC236}">
                <a16:creationId xmlns:a16="http://schemas.microsoft.com/office/drawing/2014/main" id="{9216F565-CBF8-3902-85E3-3EA62B4E6850}"/>
              </a:ext>
            </a:extLst>
          </p:cNvPr>
          <p:cNvSpPr/>
          <p:nvPr/>
        </p:nvSpPr>
        <p:spPr>
          <a:xfrm rot="18357511">
            <a:off x="1805900" y="2153151"/>
            <a:ext cx="1420881" cy="2978015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2" name="Flèche : en arc 151">
            <a:extLst>
              <a:ext uri="{FF2B5EF4-FFF2-40B4-BE49-F238E27FC236}">
                <a16:creationId xmlns:a16="http://schemas.microsoft.com/office/drawing/2014/main" id="{4B2CE5F6-B053-9258-A7BA-E369CF9E8C91}"/>
              </a:ext>
            </a:extLst>
          </p:cNvPr>
          <p:cNvSpPr/>
          <p:nvPr/>
        </p:nvSpPr>
        <p:spPr>
          <a:xfrm rot="5055538" flipV="1">
            <a:off x="9713187" y="5385952"/>
            <a:ext cx="670249" cy="811836"/>
          </a:xfrm>
          <a:prstGeom prst="circularArrow">
            <a:avLst>
              <a:gd name="adj1" fmla="val 8549"/>
              <a:gd name="adj2" fmla="val 1197550"/>
              <a:gd name="adj3" fmla="val 13564331"/>
              <a:gd name="adj4" fmla="val 9641448"/>
              <a:gd name="adj5" fmla="val 13172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BA51FFA8-8D6F-840C-0D03-98554C600411}"/>
              </a:ext>
            </a:extLst>
          </p:cNvPr>
          <p:cNvSpPr txBox="1"/>
          <p:nvPr/>
        </p:nvSpPr>
        <p:spPr>
          <a:xfrm>
            <a:off x="10090893" y="5452537"/>
            <a:ext cx="2153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FFB </a:t>
            </a:r>
            <a:r>
              <a:rPr lang="fr-FR" sz="1400" b="1" dirty="0" err="1"/>
              <a:t>price</a:t>
            </a:r>
            <a:r>
              <a:rPr lang="fr-FR" sz="1400" b="1" dirty="0"/>
              <a:t> signal</a:t>
            </a:r>
            <a:endParaRPr lang="fr-FR" sz="2800" b="1" dirty="0"/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7FE379D1-61BE-1BC4-2C90-818939273630}"/>
              </a:ext>
            </a:extLst>
          </p:cNvPr>
          <p:cNvSpPr txBox="1"/>
          <p:nvPr/>
        </p:nvSpPr>
        <p:spPr>
          <a:xfrm>
            <a:off x="10088406" y="6406866"/>
            <a:ext cx="2428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Influence on expansion</a:t>
            </a:r>
            <a:endParaRPr lang="fr-FR" sz="2800" b="1" dirty="0"/>
          </a:p>
        </p:txBody>
      </p:sp>
      <p:pic>
        <p:nvPicPr>
          <p:cNvPr id="159" name="Image 15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BC740B5-3801-78C7-6A7C-B42D6BFB17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11453" y="5858215"/>
            <a:ext cx="680647" cy="453765"/>
          </a:xfrm>
          <a:prstGeom prst="rect">
            <a:avLst/>
          </a:prstGeom>
        </p:spPr>
      </p:pic>
      <p:pic>
        <p:nvPicPr>
          <p:cNvPr id="161" name="Image 16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338F026E-0C17-042D-2FCA-4547077671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2579979"/>
            <a:ext cx="609604" cy="609604"/>
          </a:xfrm>
          <a:prstGeom prst="rect">
            <a:avLst/>
          </a:prstGeom>
        </p:spPr>
      </p:pic>
      <p:pic>
        <p:nvPicPr>
          <p:cNvPr id="163" name="Image 162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D5775BD4-2DA3-D4CB-EF71-BFC8498700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1764334"/>
            <a:ext cx="609604" cy="609604"/>
          </a:xfrm>
          <a:prstGeom prst="rect">
            <a:avLst/>
          </a:prstGeom>
        </p:spPr>
      </p:pic>
      <p:pic>
        <p:nvPicPr>
          <p:cNvPr id="165" name="Image 164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06103B7C-D6F7-DF58-1954-B07924B0E5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563" y="4233415"/>
            <a:ext cx="609604" cy="609604"/>
          </a:xfrm>
          <a:prstGeom prst="rect">
            <a:avLst/>
          </a:prstGeom>
        </p:spPr>
      </p:pic>
      <p:pic>
        <p:nvPicPr>
          <p:cNvPr id="167" name="Image 166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6890AA2-EE96-0BC9-5832-94A9EFB618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3346391"/>
            <a:ext cx="609604" cy="609604"/>
          </a:xfrm>
          <a:prstGeom prst="rect">
            <a:avLst/>
          </a:prstGeom>
        </p:spPr>
      </p:pic>
      <p:sp>
        <p:nvSpPr>
          <p:cNvPr id="168" name="Flèche : en arc 167">
            <a:extLst>
              <a:ext uri="{FF2B5EF4-FFF2-40B4-BE49-F238E27FC236}">
                <a16:creationId xmlns:a16="http://schemas.microsoft.com/office/drawing/2014/main" id="{36742D78-94B4-D0D8-AB2F-13373DF2BE0E}"/>
              </a:ext>
            </a:extLst>
          </p:cNvPr>
          <p:cNvSpPr/>
          <p:nvPr/>
        </p:nvSpPr>
        <p:spPr>
          <a:xfrm rot="5055538" flipV="1">
            <a:off x="9713187" y="4926417"/>
            <a:ext cx="670249" cy="811836"/>
          </a:xfrm>
          <a:prstGeom prst="circularArrow">
            <a:avLst>
              <a:gd name="adj1" fmla="val 8549"/>
              <a:gd name="adj2" fmla="val 1197550"/>
              <a:gd name="adj3" fmla="val 13564331"/>
              <a:gd name="adj4" fmla="val 9641448"/>
              <a:gd name="adj5" fmla="val 13172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169" name="Image 168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FE7E24-613A-1942-C6B6-FA77C71EC2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9" y="4032634"/>
            <a:ext cx="998717" cy="998717"/>
          </a:xfrm>
          <a:prstGeom prst="rect">
            <a:avLst/>
          </a:prstGeom>
        </p:spPr>
      </p:pic>
      <p:grpSp>
        <p:nvGrpSpPr>
          <p:cNvPr id="172" name="Groupe 171">
            <a:extLst>
              <a:ext uri="{FF2B5EF4-FFF2-40B4-BE49-F238E27FC236}">
                <a16:creationId xmlns:a16="http://schemas.microsoft.com/office/drawing/2014/main" id="{520A53A2-0BB0-47C7-B7D3-322A21F2B58D}"/>
              </a:ext>
            </a:extLst>
          </p:cNvPr>
          <p:cNvGrpSpPr/>
          <p:nvPr/>
        </p:nvGrpSpPr>
        <p:grpSpPr>
          <a:xfrm>
            <a:off x="4226054" y="37806"/>
            <a:ext cx="1797394" cy="584775"/>
            <a:chOff x="6189132" y="949055"/>
            <a:chExt cx="1590321" cy="493312"/>
          </a:xfrm>
        </p:grpSpPr>
        <p:sp>
          <p:nvSpPr>
            <p:cNvPr id="173" name="Rectangle : coins arrondis 172">
              <a:extLst>
                <a:ext uri="{FF2B5EF4-FFF2-40B4-BE49-F238E27FC236}">
                  <a16:creationId xmlns:a16="http://schemas.microsoft.com/office/drawing/2014/main" id="{E4911432-8190-24A1-A75F-3DB11D8FF1B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4" name="ZoneTexte 173">
              <a:extLst>
                <a:ext uri="{FF2B5EF4-FFF2-40B4-BE49-F238E27FC236}">
                  <a16:creationId xmlns:a16="http://schemas.microsoft.com/office/drawing/2014/main" id="{CDB9E3C3-B0F8-9483-9CAB-282AEA6ECCAD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/>
                <a:t>FFB </a:t>
              </a:r>
              <a:r>
                <a:rPr lang="fr-FR" sz="1600" b="1" dirty="0" err="1"/>
                <a:t>milling</a:t>
              </a:r>
              <a:r>
                <a:rPr lang="fr-FR" sz="1600" b="1" dirty="0"/>
                <a:t> </a:t>
              </a:r>
              <a:r>
                <a:rPr lang="fr-FR" sz="1600" b="1" dirty="0" err="1"/>
                <a:t>into</a:t>
              </a:r>
              <a:r>
                <a:rPr lang="fr-FR" sz="1600" b="1" dirty="0"/>
                <a:t> CPO</a:t>
              </a:r>
            </a:p>
          </p:txBody>
        </p:sp>
      </p:grpSp>
      <p:grpSp>
        <p:nvGrpSpPr>
          <p:cNvPr id="177" name="Groupe 176">
            <a:extLst>
              <a:ext uri="{FF2B5EF4-FFF2-40B4-BE49-F238E27FC236}">
                <a16:creationId xmlns:a16="http://schemas.microsoft.com/office/drawing/2014/main" id="{E9EBB435-73D1-E0CC-DCE0-CC98A02BE0AB}"/>
              </a:ext>
            </a:extLst>
          </p:cNvPr>
          <p:cNvGrpSpPr/>
          <p:nvPr/>
        </p:nvGrpSpPr>
        <p:grpSpPr>
          <a:xfrm>
            <a:off x="7390985" y="41592"/>
            <a:ext cx="1797394" cy="584775"/>
            <a:chOff x="6189132" y="949055"/>
            <a:chExt cx="1590321" cy="493312"/>
          </a:xfrm>
        </p:grpSpPr>
        <p:sp>
          <p:nvSpPr>
            <p:cNvPr id="178" name="Rectangle : coins arrondis 177">
              <a:extLst>
                <a:ext uri="{FF2B5EF4-FFF2-40B4-BE49-F238E27FC236}">
                  <a16:creationId xmlns:a16="http://schemas.microsoft.com/office/drawing/2014/main" id="{160B3E6C-D497-CBCA-4E3C-21B85C9FA4F2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9" name="ZoneTexte 178">
              <a:extLst>
                <a:ext uri="{FF2B5EF4-FFF2-40B4-BE49-F238E27FC236}">
                  <a16:creationId xmlns:a16="http://schemas.microsoft.com/office/drawing/2014/main" id="{72568E98-3FD6-1B2E-4C44-0D8A9C3F3134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/>
                <a:t>Export &amp; </a:t>
              </a:r>
              <a:r>
                <a:rPr lang="fr-FR" sz="1600" b="1" dirty="0" err="1"/>
                <a:t>refining</a:t>
              </a:r>
              <a:r>
                <a:rPr lang="fr-FR" sz="1600" b="1" dirty="0"/>
                <a:t> of CPO </a:t>
              </a:r>
            </a:p>
          </p:txBody>
        </p:sp>
      </p:grpSp>
      <p:cxnSp>
        <p:nvCxnSpPr>
          <p:cNvPr id="181" name="Connecteur droit avec flèche 180">
            <a:extLst>
              <a:ext uri="{FF2B5EF4-FFF2-40B4-BE49-F238E27FC236}">
                <a16:creationId xmlns:a16="http://schemas.microsoft.com/office/drawing/2014/main" id="{CE9B4B6A-E1F1-A9DF-6B78-9BCC2DE61203}"/>
              </a:ext>
            </a:extLst>
          </p:cNvPr>
          <p:cNvCxnSpPr>
            <a:cxnSpLocks/>
            <a:stCxn id="115" idx="3"/>
            <a:endCxn id="174" idx="1"/>
          </p:cNvCxnSpPr>
          <p:nvPr/>
        </p:nvCxnSpPr>
        <p:spPr>
          <a:xfrm>
            <a:off x="2317071" y="329343"/>
            <a:ext cx="1908983" cy="85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Connecteur droit avec flèche 182">
            <a:extLst>
              <a:ext uri="{FF2B5EF4-FFF2-40B4-BE49-F238E27FC236}">
                <a16:creationId xmlns:a16="http://schemas.microsoft.com/office/drawing/2014/main" id="{008A8013-2E3E-CA10-89B2-AEDCB7ACD5C5}"/>
              </a:ext>
            </a:extLst>
          </p:cNvPr>
          <p:cNvCxnSpPr>
            <a:cxnSpLocks/>
            <a:stCxn id="174" idx="3"/>
            <a:endCxn id="178" idx="1"/>
          </p:cNvCxnSpPr>
          <p:nvPr/>
        </p:nvCxnSpPr>
        <p:spPr>
          <a:xfrm flipV="1">
            <a:off x="6023448" y="329343"/>
            <a:ext cx="1367538" cy="85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Connecteur droit avec flèche 185">
            <a:extLst>
              <a:ext uri="{FF2B5EF4-FFF2-40B4-BE49-F238E27FC236}">
                <a16:creationId xmlns:a16="http://schemas.microsoft.com/office/drawing/2014/main" id="{3A1F2114-11E7-BF15-24DF-2770941A355B}"/>
              </a:ext>
            </a:extLst>
          </p:cNvPr>
          <p:cNvCxnSpPr>
            <a:cxnSpLocks/>
            <a:stCxn id="178" idx="3"/>
          </p:cNvCxnSpPr>
          <p:nvPr/>
        </p:nvCxnSpPr>
        <p:spPr>
          <a:xfrm>
            <a:off x="9188379" y="329343"/>
            <a:ext cx="1124020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2" name="Groupe 191">
            <a:extLst>
              <a:ext uri="{FF2B5EF4-FFF2-40B4-BE49-F238E27FC236}">
                <a16:creationId xmlns:a16="http://schemas.microsoft.com/office/drawing/2014/main" id="{F04C1AF5-5E1F-6ADE-6C01-E985046E8B4A}"/>
              </a:ext>
            </a:extLst>
          </p:cNvPr>
          <p:cNvGrpSpPr/>
          <p:nvPr/>
        </p:nvGrpSpPr>
        <p:grpSpPr>
          <a:xfrm>
            <a:off x="10312400" y="40447"/>
            <a:ext cx="1797394" cy="567654"/>
            <a:chOff x="6189132" y="952365"/>
            <a:chExt cx="1590321" cy="478869"/>
          </a:xfrm>
        </p:grpSpPr>
        <p:sp>
          <p:nvSpPr>
            <p:cNvPr id="193" name="Rectangle : coins arrondis 192">
              <a:extLst>
                <a:ext uri="{FF2B5EF4-FFF2-40B4-BE49-F238E27FC236}">
                  <a16:creationId xmlns:a16="http://schemas.microsoft.com/office/drawing/2014/main" id="{ACCBA001-6876-6FB3-1E28-DE687E115431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4" name="ZoneTexte 193">
              <a:extLst>
                <a:ext uri="{FF2B5EF4-FFF2-40B4-BE49-F238E27FC236}">
                  <a16:creationId xmlns:a16="http://schemas.microsoft.com/office/drawing/2014/main" id="{2E18A6E3-24B4-5E57-B14B-4D6A14A5FDC2}"/>
                </a:ext>
              </a:extLst>
            </p:cNvPr>
            <p:cNvSpPr txBox="1"/>
            <p:nvPr/>
          </p:nvSpPr>
          <p:spPr>
            <a:xfrm>
              <a:off x="6189132" y="1048999"/>
              <a:ext cx="1590321" cy="28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/>
                <a:t>Manufacturing</a:t>
              </a:r>
              <a:endParaRPr lang="fr-FR" sz="1600" b="1" dirty="0"/>
            </a:p>
          </p:txBody>
        </p:sp>
      </p:grpSp>
      <p:sp>
        <p:nvSpPr>
          <p:cNvPr id="214" name="Rectangle : coins arrondis 213">
            <a:extLst>
              <a:ext uri="{FF2B5EF4-FFF2-40B4-BE49-F238E27FC236}">
                <a16:creationId xmlns:a16="http://schemas.microsoft.com/office/drawing/2014/main" id="{9E008A71-A210-8608-BB2E-94B53B039B02}"/>
              </a:ext>
            </a:extLst>
          </p:cNvPr>
          <p:cNvSpPr/>
          <p:nvPr/>
        </p:nvSpPr>
        <p:spPr>
          <a:xfrm>
            <a:off x="7152241" y="5101758"/>
            <a:ext cx="143909" cy="11301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15" name="Rectangle : coins arrondis 214">
            <a:extLst>
              <a:ext uri="{FF2B5EF4-FFF2-40B4-BE49-F238E27FC236}">
                <a16:creationId xmlns:a16="http://schemas.microsoft.com/office/drawing/2014/main" id="{64B05761-BFA9-F634-36C9-0F885285698A}"/>
              </a:ext>
            </a:extLst>
          </p:cNvPr>
          <p:cNvSpPr/>
          <p:nvPr/>
        </p:nvSpPr>
        <p:spPr>
          <a:xfrm>
            <a:off x="7492232" y="5105888"/>
            <a:ext cx="143909" cy="11301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cxnSp>
        <p:nvCxnSpPr>
          <p:cNvPr id="216" name="Connecteur droit avec flèche 215">
            <a:extLst>
              <a:ext uri="{FF2B5EF4-FFF2-40B4-BE49-F238E27FC236}">
                <a16:creationId xmlns:a16="http://schemas.microsoft.com/office/drawing/2014/main" id="{41BDEABB-2EB4-5483-2D39-8BF3F8ECE741}"/>
              </a:ext>
            </a:extLst>
          </p:cNvPr>
          <p:cNvCxnSpPr>
            <a:cxnSpLocks/>
            <a:stCxn id="214" idx="3"/>
          </p:cNvCxnSpPr>
          <p:nvPr/>
        </p:nvCxnSpPr>
        <p:spPr>
          <a:xfrm>
            <a:off x="7296150" y="5158266"/>
            <a:ext cx="192617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ZoneTexte 216">
            <a:extLst>
              <a:ext uri="{FF2B5EF4-FFF2-40B4-BE49-F238E27FC236}">
                <a16:creationId xmlns:a16="http://schemas.microsoft.com/office/drawing/2014/main" id="{1925DDF8-9F96-A468-07C3-03D38CB4A11F}"/>
              </a:ext>
            </a:extLst>
          </p:cNvPr>
          <p:cNvSpPr txBox="1"/>
          <p:nvPr/>
        </p:nvSpPr>
        <p:spPr>
          <a:xfrm>
            <a:off x="7636388" y="5004412"/>
            <a:ext cx="215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Material</a:t>
            </a:r>
            <a:r>
              <a:rPr lang="fr-FR" sz="1400" b="1" dirty="0"/>
              <a:t> flows</a:t>
            </a:r>
            <a:endParaRPr lang="fr-FR" sz="2800" b="1" dirty="0"/>
          </a:p>
        </p:txBody>
      </p:sp>
      <p:sp>
        <p:nvSpPr>
          <p:cNvPr id="232" name="Flèche : droite rayée 231">
            <a:extLst>
              <a:ext uri="{FF2B5EF4-FFF2-40B4-BE49-F238E27FC236}">
                <a16:creationId xmlns:a16="http://schemas.microsoft.com/office/drawing/2014/main" id="{0C4DDF17-4005-9596-19D3-8CF435FEAA4B}"/>
              </a:ext>
            </a:extLst>
          </p:cNvPr>
          <p:cNvSpPr/>
          <p:nvPr/>
        </p:nvSpPr>
        <p:spPr>
          <a:xfrm rot="10800000">
            <a:off x="4547630" y="4064855"/>
            <a:ext cx="815975" cy="401040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3" name="Flèche : droite rayée 232">
            <a:extLst>
              <a:ext uri="{FF2B5EF4-FFF2-40B4-BE49-F238E27FC236}">
                <a16:creationId xmlns:a16="http://schemas.microsoft.com/office/drawing/2014/main" id="{1D49B3C7-5FD1-729C-D6A0-CBEE39B34ED7}"/>
              </a:ext>
            </a:extLst>
          </p:cNvPr>
          <p:cNvSpPr/>
          <p:nvPr/>
        </p:nvSpPr>
        <p:spPr>
          <a:xfrm rot="10800000">
            <a:off x="4992190" y="1880602"/>
            <a:ext cx="815975" cy="401040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4" name="Flèche : droite rayée 233">
            <a:extLst>
              <a:ext uri="{FF2B5EF4-FFF2-40B4-BE49-F238E27FC236}">
                <a16:creationId xmlns:a16="http://schemas.microsoft.com/office/drawing/2014/main" id="{4C6115FA-1009-385A-B3AF-7DAA34A175D2}"/>
              </a:ext>
            </a:extLst>
          </p:cNvPr>
          <p:cNvSpPr/>
          <p:nvPr/>
        </p:nvSpPr>
        <p:spPr>
          <a:xfrm rot="10800000">
            <a:off x="9750388" y="5973860"/>
            <a:ext cx="338017" cy="238619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5" name="ZoneTexte 234">
            <a:extLst>
              <a:ext uri="{FF2B5EF4-FFF2-40B4-BE49-F238E27FC236}">
                <a16:creationId xmlns:a16="http://schemas.microsoft.com/office/drawing/2014/main" id="{538F7B5D-CEEC-8E76-EA3F-49752C3CEC63}"/>
              </a:ext>
            </a:extLst>
          </p:cNvPr>
          <p:cNvSpPr txBox="1"/>
          <p:nvPr/>
        </p:nvSpPr>
        <p:spPr>
          <a:xfrm>
            <a:off x="10088406" y="5938630"/>
            <a:ext cx="2153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Price </a:t>
            </a:r>
            <a:r>
              <a:rPr lang="fr-FR" sz="1400" b="1" dirty="0" err="1"/>
              <a:t>pass-through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160139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apèze 10">
            <a:extLst>
              <a:ext uri="{FF2B5EF4-FFF2-40B4-BE49-F238E27FC236}">
                <a16:creationId xmlns:a16="http://schemas.microsoft.com/office/drawing/2014/main" id="{D6790610-DEE5-7D45-59C7-11E723FB9F8D}"/>
              </a:ext>
            </a:extLst>
          </p:cNvPr>
          <p:cNvSpPr/>
          <p:nvPr/>
        </p:nvSpPr>
        <p:spPr>
          <a:xfrm rot="5400000">
            <a:off x="886363" y="-614631"/>
            <a:ext cx="6858002" cy="8087264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rapèze 12">
            <a:extLst>
              <a:ext uri="{FF2B5EF4-FFF2-40B4-BE49-F238E27FC236}">
                <a16:creationId xmlns:a16="http://schemas.microsoft.com/office/drawing/2014/main" id="{98316541-15B6-13D8-2482-C73C98E3EA2B}"/>
              </a:ext>
            </a:extLst>
          </p:cNvPr>
          <p:cNvSpPr/>
          <p:nvPr/>
        </p:nvSpPr>
        <p:spPr>
          <a:xfrm rot="16200000">
            <a:off x="8973627" y="-614633"/>
            <a:ext cx="6858002" cy="8087264"/>
          </a:xfrm>
          <a:prstGeom prst="trapezoid">
            <a:avLst>
              <a:gd name="adj" fmla="val 35627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BE00D0D-431B-04AA-D05A-4947BC0AE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1931553"/>
            <a:ext cx="1453122" cy="1453122"/>
          </a:xfrm>
          <a:prstGeom prst="rect">
            <a:avLst/>
          </a:prstGeom>
        </p:spPr>
      </p:pic>
      <p:pic>
        <p:nvPicPr>
          <p:cNvPr id="21" name="Image 2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D880A19-AE1E-EABC-45BC-EBE5B43F3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3017447"/>
            <a:ext cx="1453122" cy="145312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99EDB3A-7448-66A2-1424-C455F3F17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1731" y="5534487"/>
            <a:ext cx="892610" cy="89261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31D8453-DB71-C23D-85B2-A87FB1EA8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81822" y="4470569"/>
            <a:ext cx="639266" cy="639266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F728886-F165-DCA2-4102-8C96C0B25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88271" y="5147755"/>
            <a:ext cx="1128800" cy="11288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DA14C6DD-B9BF-BC98-6F15-0251B49A5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5988" y="4715665"/>
            <a:ext cx="775834" cy="775834"/>
          </a:xfrm>
          <a:prstGeom prst="rect">
            <a:avLst/>
          </a:prstGeom>
        </p:spPr>
      </p:pic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7FA18C8D-F785-2B5B-F264-DFE113A86007}"/>
              </a:ext>
            </a:extLst>
          </p:cNvPr>
          <p:cNvSpPr/>
          <p:nvPr/>
        </p:nvSpPr>
        <p:spPr>
          <a:xfrm>
            <a:off x="7034761" y="5187231"/>
            <a:ext cx="5075033" cy="158540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20FB0E8-1741-577A-11EC-44B735A34BBD}"/>
              </a:ext>
            </a:extLst>
          </p:cNvPr>
          <p:cNvGrpSpPr/>
          <p:nvPr/>
        </p:nvGrpSpPr>
        <p:grpSpPr>
          <a:xfrm rot="917509">
            <a:off x="2590406" y="5129416"/>
            <a:ext cx="912283" cy="733619"/>
            <a:chOff x="5580707" y="3041939"/>
            <a:chExt cx="1030767" cy="1005757"/>
          </a:xfrm>
        </p:grpSpPr>
        <p:sp>
          <p:nvSpPr>
            <p:cNvPr id="50" name="Éclair 49">
              <a:extLst>
                <a:ext uri="{FF2B5EF4-FFF2-40B4-BE49-F238E27FC236}">
                  <a16:creationId xmlns:a16="http://schemas.microsoft.com/office/drawing/2014/main" id="{EE3ED84E-E024-61F3-1B85-B7E48D533434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Triangle isocèle 50">
              <a:extLst>
                <a:ext uri="{FF2B5EF4-FFF2-40B4-BE49-F238E27FC236}">
                  <a16:creationId xmlns:a16="http://schemas.microsoft.com/office/drawing/2014/main" id="{9677595B-94C8-7466-DBE9-6DFB8637CBB0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60" name="Image 59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D7C6EAC-E16A-AE50-1135-625A3CC2A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01" y="2285870"/>
            <a:ext cx="998717" cy="998717"/>
          </a:xfrm>
          <a:prstGeom prst="rect">
            <a:avLst/>
          </a:prstGeom>
        </p:spPr>
      </p:pic>
      <p:pic>
        <p:nvPicPr>
          <p:cNvPr id="62" name="Image 61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825A01BB-CC82-475E-46F2-AB823ED46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652" y="1305082"/>
            <a:ext cx="1235848" cy="1235848"/>
          </a:xfrm>
          <a:prstGeom prst="rect">
            <a:avLst/>
          </a:prstGeom>
        </p:spPr>
      </p:pic>
      <p:pic>
        <p:nvPicPr>
          <p:cNvPr id="64" name="Image 63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639B3C-BE7E-BE3F-9ABA-66D30DB42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537" y="2469019"/>
            <a:ext cx="1235848" cy="1235848"/>
          </a:xfrm>
          <a:prstGeom prst="rect">
            <a:avLst/>
          </a:prstGeom>
        </p:spPr>
      </p:pic>
      <p:pic>
        <p:nvPicPr>
          <p:cNvPr id="65" name="Image 64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78E7779-33F1-6705-6091-4BC57A030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82" y="2958133"/>
            <a:ext cx="1235848" cy="1235848"/>
          </a:xfrm>
          <a:prstGeom prst="rect">
            <a:avLst/>
          </a:prstGeom>
        </p:spPr>
      </p:pic>
      <p:pic>
        <p:nvPicPr>
          <p:cNvPr id="66" name="Image 65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558ABD88-A757-DF93-75F9-82C9F1C75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797" y="3642159"/>
            <a:ext cx="1235848" cy="1235848"/>
          </a:xfrm>
          <a:prstGeom prst="rect">
            <a:avLst/>
          </a:prstGeom>
        </p:spPr>
      </p:pic>
      <p:pic>
        <p:nvPicPr>
          <p:cNvPr id="67" name="Image 66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8BA165C-0C1C-4538-F477-0CF01714D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499" y="4341138"/>
            <a:ext cx="998717" cy="998717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47B2C7F2-0D1C-BB25-8EC4-41147B1F42AE}"/>
              </a:ext>
            </a:extLst>
          </p:cNvPr>
          <p:cNvGrpSpPr/>
          <p:nvPr/>
        </p:nvGrpSpPr>
        <p:grpSpPr>
          <a:xfrm rot="17942492">
            <a:off x="596136" y="3704454"/>
            <a:ext cx="912283" cy="733619"/>
            <a:chOff x="5580707" y="3041939"/>
            <a:chExt cx="1030767" cy="1005757"/>
          </a:xfrm>
        </p:grpSpPr>
        <p:sp>
          <p:nvSpPr>
            <p:cNvPr id="69" name="Éclair 68">
              <a:extLst>
                <a:ext uri="{FF2B5EF4-FFF2-40B4-BE49-F238E27FC236}">
                  <a16:creationId xmlns:a16="http://schemas.microsoft.com/office/drawing/2014/main" id="{972F8894-811F-B1A9-0C68-B27A486392EC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4E667042-1FE6-0ED2-2624-E17B0C68C958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72" name="Connecteur : en arc 71">
            <a:extLst>
              <a:ext uri="{FF2B5EF4-FFF2-40B4-BE49-F238E27FC236}">
                <a16:creationId xmlns:a16="http://schemas.microsoft.com/office/drawing/2014/main" id="{7AEEF822-B926-429C-E24C-3A4BA4DF3A26}"/>
              </a:ext>
            </a:extLst>
          </p:cNvPr>
          <p:cNvCxnSpPr>
            <a:cxnSpLocks/>
            <a:stCxn id="62" idx="3"/>
          </p:cNvCxnSpPr>
          <p:nvPr/>
        </p:nvCxnSpPr>
        <p:spPr>
          <a:xfrm>
            <a:off x="4889500" y="1923006"/>
            <a:ext cx="2510894" cy="136862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eur : en arc 75">
            <a:extLst>
              <a:ext uri="{FF2B5EF4-FFF2-40B4-BE49-F238E27FC236}">
                <a16:creationId xmlns:a16="http://schemas.microsoft.com/office/drawing/2014/main" id="{4A28009F-6FFD-3A9D-2BE2-29270371FF37}"/>
              </a:ext>
            </a:extLst>
          </p:cNvPr>
          <p:cNvCxnSpPr>
            <a:cxnSpLocks/>
          </p:cNvCxnSpPr>
          <p:nvPr/>
        </p:nvCxnSpPr>
        <p:spPr>
          <a:xfrm flipV="1">
            <a:off x="5420216" y="3428998"/>
            <a:ext cx="1967849" cy="148164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Connecteur : en arc 80">
            <a:extLst>
              <a:ext uri="{FF2B5EF4-FFF2-40B4-BE49-F238E27FC236}">
                <a16:creationId xmlns:a16="http://schemas.microsoft.com/office/drawing/2014/main" id="{8C82EA20-3011-276B-8248-D89CAC3444A9}"/>
              </a:ext>
            </a:extLst>
          </p:cNvPr>
          <p:cNvCxnSpPr>
            <a:cxnSpLocks/>
          </p:cNvCxnSpPr>
          <p:nvPr/>
        </p:nvCxnSpPr>
        <p:spPr>
          <a:xfrm flipV="1">
            <a:off x="6066645" y="3353536"/>
            <a:ext cx="1092689" cy="36008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eur : en arc 82">
            <a:extLst>
              <a:ext uri="{FF2B5EF4-FFF2-40B4-BE49-F238E27FC236}">
                <a16:creationId xmlns:a16="http://schemas.microsoft.com/office/drawing/2014/main" id="{76721AD4-D434-9317-7DA1-A630FC3689B2}"/>
              </a:ext>
            </a:extLst>
          </p:cNvPr>
          <p:cNvCxnSpPr>
            <a:cxnSpLocks/>
          </p:cNvCxnSpPr>
          <p:nvPr/>
        </p:nvCxnSpPr>
        <p:spPr>
          <a:xfrm>
            <a:off x="5549655" y="2810976"/>
            <a:ext cx="1299884" cy="47361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Connecteur : en arc 86">
            <a:extLst>
              <a:ext uri="{FF2B5EF4-FFF2-40B4-BE49-F238E27FC236}">
                <a16:creationId xmlns:a16="http://schemas.microsoft.com/office/drawing/2014/main" id="{8D020779-1534-8F1B-1AEC-DE4B77C08476}"/>
              </a:ext>
            </a:extLst>
          </p:cNvPr>
          <p:cNvCxnSpPr>
            <a:cxnSpLocks/>
          </p:cNvCxnSpPr>
          <p:nvPr/>
        </p:nvCxnSpPr>
        <p:spPr>
          <a:xfrm>
            <a:off x="9254338" y="3506682"/>
            <a:ext cx="1458920" cy="128520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Connecteur : en arc 95">
            <a:extLst>
              <a:ext uri="{FF2B5EF4-FFF2-40B4-BE49-F238E27FC236}">
                <a16:creationId xmlns:a16="http://schemas.microsoft.com/office/drawing/2014/main" id="{DDDA87D7-6219-D841-A403-C50A8ECE227D}"/>
              </a:ext>
            </a:extLst>
          </p:cNvPr>
          <p:cNvCxnSpPr>
            <a:cxnSpLocks/>
          </p:cNvCxnSpPr>
          <p:nvPr/>
        </p:nvCxnSpPr>
        <p:spPr>
          <a:xfrm rot="10800000" flipH="1">
            <a:off x="9254338" y="2083186"/>
            <a:ext cx="1458920" cy="128520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CD1AA0F5-82EB-ED3D-2DC9-6C803B5D5AFA}"/>
              </a:ext>
            </a:extLst>
          </p:cNvPr>
          <p:cNvCxnSpPr>
            <a:cxnSpLocks/>
          </p:cNvCxnSpPr>
          <p:nvPr/>
        </p:nvCxnSpPr>
        <p:spPr>
          <a:xfrm>
            <a:off x="9254338" y="3436936"/>
            <a:ext cx="1458920" cy="72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Connecteur : en arc 102">
            <a:extLst>
              <a:ext uri="{FF2B5EF4-FFF2-40B4-BE49-F238E27FC236}">
                <a16:creationId xmlns:a16="http://schemas.microsoft.com/office/drawing/2014/main" id="{6AC627DC-FF82-8D53-B574-A4C98FE48222}"/>
              </a:ext>
            </a:extLst>
          </p:cNvPr>
          <p:cNvCxnSpPr>
            <a:cxnSpLocks/>
          </p:cNvCxnSpPr>
          <p:nvPr/>
        </p:nvCxnSpPr>
        <p:spPr>
          <a:xfrm>
            <a:off x="9402898" y="5381621"/>
            <a:ext cx="373727" cy="29745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" name="Trapèze 104">
            <a:extLst>
              <a:ext uri="{FF2B5EF4-FFF2-40B4-BE49-F238E27FC236}">
                <a16:creationId xmlns:a16="http://schemas.microsoft.com/office/drawing/2014/main" id="{5115954E-B6FC-CC52-0F01-3FAD41F4CA62}"/>
              </a:ext>
            </a:extLst>
          </p:cNvPr>
          <p:cNvSpPr/>
          <p:nvPr/>
        </p:nvSpPr>
        <p:spPr>
          <a:xfrm rot="5400000">
            <a:off x="7133506" y="5329967"/>
            <a:ext cx="446511" cy="409039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10" name="Groupe 109">
            <a:extLst>
              <a:ext uri="{FF2B5EF4-FFF2-40B4-BE49-F238E27FC236}">
                <a16:creationId xmlns:a16="http://schemas.microsoft.com/office/drawing/2014/main" id="{FFED56D3-3057-A579-88F9-68A85AF56632}"/>
              </a:ext>
            </a:extLst>
          </p:cNvPr>
          <p:cNvGrpSpPr/>
          <p:nvPr/>
        </p:nvGrpSpPr>
        <p:grpSpPr>
          <a:xfrm>
            <a:off x="3973721" y="835099"/>
            <a:ext cx="1590321" cy="478869"/>
            <a:chOff x="6189132" y="952365"/>
            <a:chExt cx="1590321" cy="478869"/>
          </a:xfrm>
        </p:grpSpPr>
        <p:sp>
          <p:nvSpPr>
            <p:cNvPr id="108" name="Rectangle : coins arrondis 107">
              <a:extLst>
                <a:ext uri="{FF2B5EF4-FFF2-40B4-BE49-F238E27FC236}">
                  <a16:creationId xmlns:a16="http://schemas.microsoft.com/office/drawing/2014/main" id="{A1FBC0E1-0613-48E1-BAA0-53506244C271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D631016C-0CCD-60C4-976A-4522EE3A63F2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Milling</a:t>
              </a:r>
              <a:endParaRPr lang="fr-FR" dirty="0"/>
            </a:p>
          </p:txBody>
        </p:sp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2010D85F-4C42-D4C1-0D5B-116ED7D22A79}"/>
              </a:ext>
            </a:extLst>
          </p:cNvPr>
          <p:cNvGrpSpPr/>
          <p:nvPr/>
        </p:nvGrpSpPr>
        <p:grpSpPr>
          <a:xfrm>
            <a:off x="7323764" y="1640846"/>
            <a:ext cx="2070459" cy="692584"/>
            <a:chOff x="6189132" y="952365"/>
            <a:chExt cx="1590321" cy="692584"/>
          </a:xfrm>
        </p:grpSpPr>
        <p:sp>
          <p:nvSpPr>
            <p:cNvPr id="112" name="Rectangle : coins arrondis 111">
              <a:extLst>
                <a:ext uri="{FF2B5EF4-FFF2-40B4-BE49-F238E27FC236}">
                  <a16:creationId xmlns:a16="http://schemas.microsoft.com/office/drawing/2014/main" id="{87CC4B75-C428-7EC7-F1BB-655D4839BBB5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3" name="ZoneTexte 112">
              <a:extLst>
                <a:ext uri="{FF2B5EF4-FFF2-40B4-BE49-F238E27FC236}">
                  <a16:creationId xmlns:a16="http://schemas.microsoft.com/office/drawing/2014/main" id="{914DE60D-301B-3422-1087-49CD6B35D443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Export &amp; </a:t>
              </a:r>
              <a:r>
                <a:rPr lang="fr-FR" dirty="0" err="1"/>
                <a:t>refining</a:t>
              </a:r>
              <a:r>
                <a:rPr lang="fr-FR" dirty="0"/>
                <a:t> </a:t>
              </a:r>
            </a:p>
          </p:txBody>
        </p:sp>
      </p:grp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4664A114-0F44-CD2C-FE3C-BA9EE98DAB0D}"/>
              </a:ext>
            </a:extLst>
          </p:cNvPr>
          <p:cNvGrpSpPr/>
          <p:nvPr/>
        </p:nvGrpSpPr>
        <p:grpSpPr>
          <a:xfrm>
            <a:off x="519677" y="45516"/>
            <a:ext cx="1590321" cy="478869"/>
            <a:chOff x="6189132" y="952365"/>
            <a:chExt cx="1590321" cy="478869"/>
          </a:xfrm>
        </p:grpSpPr>
        <p:sp>
          <p:nvSpPr>
            <p:cNvPr id="115" name="Rectangle : coins arrondis 114">
              <a:extLst>
                <a:ext uri="{FF2B5EF4-FFF2-40B4-BE49-F238E27FC236}">
                  <a16:creationId xmlns:a16="http://schemas.microsoft.com/office/drawing/2014/main" id="{783D6A47-1ACB-C24E-5DA3-C9B1626DF05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BC67B0F-DE21-0846-8451-67D4E14F0DEF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Production</a:t>
              </a:r>
            </a:p>
          </p:txBody>
        </p:sp>
      </p:grpSp>
      <p:grpSp>
        <p:nvGrpSpPr>
          <p:cNvPr id="117" name="Groupe 116">
            <a:extLst>
              <a:ext uri="{FF2B5EF4-FFF2-40B4-BE49-F238E27FC236}">
                <a16:creationId xmlns:a16="http://schemas.microsoft.com/office/drawing/2014/main" id="{7B5DB178-3212-8B0D-05B9-98B8167DFA28}"/>
              </a:ext>
            </a:extLst>
          </p:cNvPr>
          <p:cNvGrpSpPr/>
          <p:nvPr/>
        </p:nvGrpSpPr>
        <p:grpSpPr>
          <a:xfrm>
            <a:off x="10315944" y="1015510"/>
            <a:ext cx="1793850" cy="692584"/>
            <a:chOff x="6189132" y="952365"/>
            <a:chExt cx="1590321" cy="692584"/>
          </a:xfrm>
        </p:grpSpPr>
        <p:sp>
          <p:nvSpPr>
            <p:cNvPr id="118" name="Rectangle : coins arrondis 117">
              <a:extLst>
                <a:ext uri="{FF2B5EF4-FFF2-40B4-BE49-F238E27FC236}">
                  <a16:creationId xmlns:a16="http://schemas.microsoft.com/office/drawing/2014/main" id="{3EE58F40-D62C-8372-B053-3F61C9528A4C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DBDAF755-C5AE-6DD1-1364-48879840A0A7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Manufacturing</a:t>
              </a:r>
              <a:endParaRPr lang="fr-FR" dirty="0"/>
            </a:p>
          </p:txBody>
        </p:sp>
      </p:grpSp>
      <p:pic>
        <p:nvPicPr>
          <p:cNvPr id="121" name="Image 120">
            <a:extLst>
              <a:ext uri="{FF2B5EF4-FFF2-40B4-BE49-F238E27FC236}">
                <a16:creationId xmlns:a16="http://schemas.microsoft.com/office/drawing/2014/main" id="{3BCD9347-7F42-5E13-CE66-21CAC17F9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09653" y="6280587"/>
            <a:ext cx="484248" cy="484248"/>
          </a:xfrm>
          <a:prstGeom prst="rect">
            <a:avLst/>
          </a:prstGeom>
        </p:spPr>
      </p:pic>
      <p:grpSp>
        <p:nvGrpSpPr>
          <p:cNvPr id="122" name="Groupe 121">
            <a:extLst>
              <a:ext uri="{FF2B5EF4-FFF2-40B4-BE49-F238E27FC236}">
                <a16:creationId xmlns:a16="http://schemas.microsoft.com/office/drawing/2014/main" id="{08232122-5F24-585B-ADDE-88541CC24B87}"/>
              </a:ext>
            </a:extLst>
          </p:cNvPr>
          <p:cNvGrpSpPr/>
          <p:nvPr/>
        </p:nvGrpSpPr>
        <p:grpSpPr>
          <a:xfrm>
            <a:off x="9470603" y="6348094"/>
            <a:ext cx="321574" cy="339938"/>
            <a:chOff x="5580707" y="3041939"/>
            <a:chExt cx="1030767" cy="1005757"/>
          </a:xfrm>
        </p:grpSpPr>
        <p:sp>
          <p:nvSpPr>
            <p:cNvPr id="123" name="Éclair 122">
              <a:extLst>
                <a:ext uri="{FF2B5EF4-FFF2-40B4-BE49-F238E27FC236}">
                  <a16:creationId xmlns:a16="http://schemas.microsoft.com/office/drawing/2014/main" id="{CE5C64C6-22E7-2125-8725-BEA76CFB0E9E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Triangle isocèle 123">
              <a:extLst>
                <a:ext uri="{FF2B5EF4-FFF2-40B4-BE49-F238E27FC236}">
                  <a16:creationId xmlns:a16="http://schemas.microsoft.com/office/drawing/2014/main" id="{A98F65BC-2F42-6DA3-12F2-DA9A471E3864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5" name="ZoneTexte 124">
            <a:extLst>
              <a:ext uri="{FF2B5EF4-FFF2-40B4-BE49-F238E27FC236}">
                <a16:creationId xmlns:a16="http://schemas.microsoft.com/office/drawing/2014/main" id="{930F260E-5364-4F71-D6F3-CFB8F30725FD}"/>
              </a:ext>
            </a:extLst>
          </p:cNvPr>
          <p:cNvSpPr txBox="1"/>
          <p:nvPr/>
        </p:nvSpPr>
        <p:spPr>
          <a:xfrm>
            <a:off x="7561281" y="5393023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Number</a:t>
            </a:r>
            <a:r>
              <a:rPr lang="fr-FR" sz="1200" dirty="0"/>
              <a:t> of </a:t>
            </a:r>
            <a:r>
              <a:rPr lang="fr-FR" sz="1200" dirty="0" err="1"/>
              <a:t>actors</a:t>
            </a:r>
            <a:endParaRPr lang="fr-FR" sz="2400" dirty="0"/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2030AF9B-B916-5B91-67FF-968DD50879BC}"/>
              </a:ext>
            </a:extLst>
          </p:cNvPr>
          <p:cNvSpPr txBox="1"/>
          <p:nvPr/>
        </p:nvSpPr>
        <p:spPr>
          <a:xfrm>
            <a:off x="7566433" y="5941576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Industrial</a:t>
            </a:r>
            <a:r>
              <a:rPr lang="fr-FR" sz="1200" dirty="0"/>
              <a:t> plantations</a:t>
            </a:r>
            <a:endParaRPr lang="fr-FR" sz="2400" dirty="0"/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8C13790B-09BE-3362-A616-35FC859FE317}"/>
              </a:ext>
            </a:extLst>
          </p:cNvPr>
          <p:cNvSpPr txBox="1"/>
          <p:nvPr/>
        </p:nvSpPr>
        <p:spPr>
          <a:xfrm>
            <a:off x="7560980" y="6402112"/>
            <a:ext cx="1779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Smallholder</a:t>
            </a:r>
            <a:r>
              <a:rPr lang="fr-FR" sz="1200" dirty="0"/>
              <a:t> plantations</a:t>
            </a:r>
            <a:endParaRPr lang="fr-FR" sz="2400" dirty="0"/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A4F46431-856F-C811-1AD8-B051C956F095}"/>
              </a:ext>
            </a:extLst>
          </p:cNvPr>
          <p:cNvSpPr txBox="1"/>
          <p:nvPr/>
        </p:nvSpPr>
        <p:spPr>
          <a:xfrm>
            <a:off x="9760184" y="5429906"/>
            <a:ext cx="159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Downstream</a:t>
            </a:r>
            <a:r>
              <a:rPr lang="fr-FR" sz="1200" dirty="0"/>
              <a:t> </a:t>
            </a:r>
            <a:r>
              <a:rPr lang="fr-FR" sz="1200" dirty="0" err="1"/>
              <a:t>material</a:t>
            </a:r>
            <a:r>
              <a:rPr lang="fr-FR" sz="1200" dirty="0"/>
              <a:t> flows</a:t>
            </a:r>
            <a:endParaRPr lang="fr-FR" sz="2400" dirty="0"/>
          </a:p>
        </p:txBody>
      </p:sp>
      <p:pic>
        <p:nvPicPr>
          <p:cNvPr id="137" name="Image 136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7B2CB35-3829-0978-435C-14945BBD4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5" y="560346"/>
            <a:ext cx="2319401" cy="1546267"/>
          </a:xfrm>
          <a:prstGeom prst="rect">
            <a:avLst/>
          </a:prstGeom>
        </p:spPr>
      </p:pic>
      <p:pic>
        <p:nvPicPr>
          <p:cNvPr id="139" name="Image 13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427196F1-6724-3BAA-BF32-5992ECEA3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033" y="2062874"/>
            <a:ext cx="2217601" cy="1478400"/>
          </a:xfrm>
          <a:prstGeom prst="rect">
            <a:avLst/>
          </a:prstGeom>
        </p:spPr>
      </p:pic>
      <p:sp>
        <p:nvSpPr>
          <p:cNvPr id="145" name="Flèche : en arc 144">
            <a:extLst>
              <a:ext uri="{FF2B5EF4-FFF2-40B4-BE49-F238E27FC236}">
                <a16:creationId xmlns:a16="http://schemas.microsoft.com/office/drawing/2014/main" id="{4793DE54-83CF-81F9-5BBF-7846AD522050}"/>
              </a:ext>
            </a:extLst>
          </p:cNvPr>
          <p:cNvSpPr/>
          <p:nvPr/>
        </p:nvSpPr>
        <p:spPr>
          <a:xfrm rot="3997304" flipV="1">
            <a:off x="2359191" y="4182521"/>
            <a:ext cx="1159944" cy="1886240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7184632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8" name="Flèche : en arc 147">
            <a:extLst>
              <a:ext uri="{FF2B5EF4-FFF2-40B4-BE49-F238E27FC236}">
                <a16:creationId xmlns:a16="http://schemas.microsoft.com/office/drawing/2014/main" id="{8CCB9457-2CFC-E4FF-0210-B0B224CC0BF0}"/>
              </a:ext>
            </a:extLst>
          </p:cNvPr>
          <p:cNvSpPr/>
          <p:nvPr/>
        </p:nvSpPr>
        <p:spPr>
          <a:xfrm rot="6000445" flipV="1">
            <a:off x="2019171" y="495768"/>
            <a:ext cx="1317509" cy="2788072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226415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9" name="Flèche : en arc 148">
            <a:extLst>
              <a:ext uri="{FF2B5EF4-FFF2-40B4-BE49-F238E27FC236}">
                <a16:creationId xmlns:a16="http://schemas.microsoft.com/office/drawing/2014/main" id="{81CE224C-77CF-1B8B-B483-1A71DB9A7643}"/>
              </a:ext>
            </a:extLst>
          </p:cNvPr>
          <p:cNvSpPr/>
          <p:nvPr/>
        </p:nvSpPr>
        <p:spPr>
          <a:xfrm rot="15816301">
            <a:off x="1822897" y="837002"/>
            <a:ext cx="1420881" cy="2978015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0" name="Flèche : en arc 149">
            <a:extLst>
              <a:ext uri="{FF2B5EF4-FFF2-40B4-BE49-F238E27FC236}">
                <a16:creationId xmlns:a16="http://schemas.microsoft.com/office/drawing/2014/main" id="{9216F565-CBF8-3902-85E3-3EA62B4E6850}"/>
              </a:ext>
            </a:extLst>
          </p:cNvPr>
          <p:cNvSpPr/>
          <p:nvPr/>
        </p:nvSpPr>
        <p:spPr>
          <a:xfrm rot="18357511">
            <a:off x="1805900" y="2153151"/>
            <a:ext cx="1420881" cy="2978015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2" name="Flèche : en arc 151">
            <a:extLst>
              <a:ext uri="{FF2B5EF4-FFF2-40B4-BE49-F238E27FC236}">
                <a16:creationId xmlns:a16="http://schemas.microsoft.com/office/drawing/2014/main" id="{4B2CE5F6-B053-9258-A7BA-E369CF9E8C91}"/>
              </a:ext>
            </a:extLst>
          </p:cNvPr>
          <p:cNvSpPr/>
          <p:nvPr/>
        </p:nvSpPr>
        <p:spPr>
          <a:xfrm rot="5055538" flipV="1">
            <a:off x="9374264" y="5847750"/>
            <a:ext cx="670249" cy="811836"/>
          </a:xfrm>
          <a:prstGeom prst="circularArrow">
            <a:avLst>
              <a:gd name="adj1" fmla="val 8549"/>
              <a:gd name="adj2" fmla="val 1197550"/>
              <a:gd name="adj3" fmla="val 13564331"/>
              <a:gd name="adj4" fmla="val 9641448"/>
              <a:gd name="adj5" fmla="val 13172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BA51FFA8-8D6F-840C-0D03-98554C600411}"/>
              </a:ext>
            </a:extLst>
          </p:cNvPr>
          <p:cNvSpPr txBox="1"/>
          <p:nvPr/>
        </p:nvSpPr>
        <p:spPr>
          <a:xfrm>
            <a:off x="9766555" y="5938420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Price signal</a:t>
            </a:r>
            <a:endParaRPr lang="fr-FR" sz="2400" dirty="0"/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7FE379D1-61BE-1BC4-2C90-818939273630}"/>
              </a:ext>
            </a:extLst>
          </p:cNvPr>
          <p:cNvSpPr txBox="1"/>
          <p:nvPr/>
        </p:nvSpPr>
        <p:spPr>
          <a:xfrm>
            <a:off x="9766555" y="6399003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Influence</a:t>
            </a:r>
            <a:endParaRPr lang="fr-FR" sz="2400" dirty="0"/>
          </a:p>
        </p:txBody>
      </p:sp>
      <p:pic>
        <p:nvPicPr>
          <p:cNvPr id="159" name="Image 15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BC740B5-3801-78C7-6A7C-B42D6BFB17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11453" y="5826820"/>
            <a:ext cx="680647" cy="453765"/>
          </a:xfrm>
          <a:prstGeom prst="rect">
            <a:avLst/>
          </a:prstGeom>
        </p:spPr>
      </p:pic>
      <p:pic>
        <p:nvPicPr>
          <p:cNvPr id="161" name="Image 16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338F026E-0C17-042D-2FCA-4547077671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2766414"/>
            <a:ext cx="609604" cy="609604"/>
          </a:xfrm>
          <a:prstGeom prst="rect">
            <a:avLst/>
          </a:prstGeom>
        </p:spPr>
      </p:pic>
      <p:pic>
        <p:nvPicPr>
          <p:cNvPr id="163" name="Image 162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D5775BD4-2DA3-D4CB-EF71-BFC8498700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1950769"/>
            <a:ext cx="609604" cy="609604"/>
          </a:xfrm>
          <a:prstGeom prst="rect">
            <a:avLst/>
          </a:prstGeom>
        </p:spPr>
      </p:pic>
      <p:pic>
        <p:nvPicPr>
          <p:cNvPr id="165" name="Image 164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06103B7C-D6F7-DF58-1954-B07924B0E5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563" y="4419850"/>
            <a:ext cx="609604" cy="609604"/>
          </a:xfrm>
          <a:prstGeom prst="rect">
            <a:avLst/>
          </a:prstGeom>
        </p:spPr>
      </p:pic>
      <p:pic>
        <p:nvPicPr>
          <p:cNvPr id="167" name="Image 166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6890AA2-EE96-0BC9-5832-94A9EFB618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3532826"/>
            <a:ext cx="609604" cy="60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84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apèze 10">
            <a:extLst>
              <a:ext uri="{FF2B5EF4-FFF2-40B4-BE49-F238E27FC236}">
                <a16:creationId xmlns:a16="http://schemas.microsoft.com/office/drawing/2014/main" id="{D6790610-DEE5-7D45-59C7-11E723FB9F8D}"/>
              </a:ext>
            </a:extLst>
          </p:cNvPr>
          <p:cNvSpPr/>
          <p:nvPr/>
        </p:nvSpPr>
        <p:spPr>
          <a:xfrm rot="5400000">
            <a:off x="886363" y="-614631"/>
            <a:ext cx="6858002" cy="8087264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rapèze 12">
            <a:extLst>
              <a:ext uri="{FF2B5EF4-FFF2-40B4-BE49-F238E27FC236}">
                <a16:creationId xmlns:a16="http://schemas.microsoft.com/office/drawing/2014/main" id="{98316541-15B6-13D8-2482-C73C98E3EA2B}"/>
              </a:ext>
            </a:extLst>
          </p:cNvPr>
          <p:cNvSpPr/>
          <p:nvPr/>
        </p:nvSpPr>
        <p:spPr>
          <a:xfrm rot="16200000">
            <a:off x="8973627" y="-614633"/>
            <a:ext cx="6858002" cy="8087264"/>
          </a:xfrm>
          <a:prstGeom prst="trapezoid">
            <a:avLst>
              <a:gd name="adj" fmla="val 35627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BE00D0D-431B-04AA-D05A-4947BC0AE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1931553"/>
            <a:ext cx="1453122" cy="1453122"/>
          </a:xfrm>
          <a:prstGeom prst="rect">
            <a:avLst/>
          </a:prstGeom>
        </p:spPr>
      </p:pic>
      <p:pic>
        <p:nvPicPr>
          <p:cNvPr id="21" name="Image 2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D880A19-AE1E-EABC-45BC-EBE5B43F3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3017447"/>
            <a:ext cx="1453122" cy="145312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99EDB3A-7448-66A2-1424-C455F3F17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1731" y="5534487"/>
            <a:ext cx="892610" cy="89261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31D8453-DB71-C23D-85B2-A87FB1EA8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81822" y="4470569"/>
            <a:ext cx="639266" cy="639266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F728886-F165-DCA2-4102-8C96C0B25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88271" y="5147755"/>
            <a:ext cx="1128800" cy="11288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DA14C6DD-B9BF-BC98-6F15-0251B49A5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5988" y="4715665"/>
            <a:ext cx="775834" cy="775834"/>
          </a:xfrm>
          <a:prstGeom prst="rect">
            <a:avLst/>
          </a:prstGeom>
        </p:spPr>
      </p:pic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7FA18C8D-F785-2B5B-F264-DFE113A86007}"/>
              </a:ext>
            </a:extLst>
          </p:cNvPr>
          <p:cNvSpPr/>
          <p:nvPr/>
        </p:nvSpPr>
        <p:spPr>
          <a:xfrm>
            <a:off x="7034761" y="5187231"/>
            <a:ext cx="5075033" cy="158540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5A63BA18-CFCB-792C-A19A-055CA40C8A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08755" y="5819754"/>
            <a:ext cx="484248" cy="484248"/>
          </a:xfrm>
          <a:prstGeom prst="rect">
            <a:avLst/>
          </a:prstGeom>
        </p:spPr>
      </p:pic>
      <p:grpSp>
        <p:nvGrpSpPr>
          <p:cNvPr id="52" name="Groupe 51">
            <a:extLst>
              <a:ext uri="{FF2B5EF4-FFF2-40B4-BE49-F238E27FC236}">
                <a16:creationId xmlns:a16="http://schemas.microsoft.com/office/drawing/2014/main" id="{320FB0E8-1741-577A-11EC-44B735A34BBD}"/>
              </a:ext>
            </a:extLst>
          </p:cNvPr>
          <p:cNvGrpSpPr/>
          <p:nvPr/>
        </p:nvGrpSpPr>
        <p:grpSpPr>
          <a:xfrm rot="917509">
            <a:off x="2456320" y="4606706"/>
            <a:ext cx="912283" cy="733619"/>
            <a:chOff x="5580707" y="3041939"/>
            <a:chExt cx="1030767" cy="1005757"/>
          </a:xfrm>
        </p:grpSpPr>
        <p:sp>
          <p:nvSpPr>
            <p:cNvPr id="50" name="Éclair 49">
              <a:extLst>
                <a:ext uri="{FF2B5EF4-FFF2-40B4-BE49-F238E27FC236}">
                  <a16:creationId xmlns:a16="http://schemas.microsoft.com/office/drawing/2014/main" id="{EE3ED84E-E024-61F3-1B85-B7E48D533434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Triangle isocèle 50">
              <a:extLst>
                <a:ext uri="{FF2B5EF4-FFF2-40B4-BE49-F238E27FC236}">
                  <a16:creationId xmlns:a16="http://schemas.microsoft.com/office/drawing/2014/main" id="{9677595B-94C8-7466-DBE9-6DFB8637CBB0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60" name="Image 59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D7C6EAC-E16A-AE50-1135-625A3CC2A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401" y="2285870"/>
            <a:ext cx="998717" cy="998717"/>
          </a:xfrm>
          <a:prstGeom prst="rect">
            <a:avLst/>
          </a:prstGeom>
        </p:spPr>
      </p:pic>
      <p:pic>
        <p:nvPicPr>
          <p:cNvPr id="62" name="Image 61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825A01BB-CC82-475E-46F2-AB823ED46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652" y="1305082"/>
            <a:ext cx="1235848" cy="1235848"/>
          </a:xfrm>
          <a:prstGeom prst="rect">
            <a:avLst/>
          </a:prstGeom>
        </p:spPr>
      </p:pic>
      <p:pic>
        <p:nvPicPr>
          <p:cNvPr id="64" name="Image 63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639B3C-BE7E-BE3F-9ABA-66D30DB42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537" y="2469019"/>
            <a:ext cx="1235848" cy="1235848"/>
          </a:xfrm>
          <a:prstGeom prst="rect">
            <a:avLst/>
          </a:prstGeom>
        </p:spPr>
      </p:pic>
      <p:pic>
        <p:nvPicPr>
          <p:cNvPr id="65" name="Image 64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78E7779-33F1-6705-6091-4BC57A030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882" y="2958133"/>
            <a:ext cx="1235848" cy="1235848"/>
          </a:xfrm>
          <a:prstGeom prst="rect">
            <a:avLst/>
          </a:prstGeom>
        </p:spPr>
      </p:pic>
      <p:pic>
        <p:nvPicPr>
          <p:cNvPr id="66" name="Image 65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558ABD88-A757-DF93-75F9-82C9F1C75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644" y="4125146"/>
            <a:ext cx="1235848" cy="1235848"/>
          </a:xfrm>
          <a:prstGeom prst="rect">
            <a:avLst/>
          </a:prstGeom>
        </p:spPr>
      </p:pic>
      <p:pic>
        <p:nvPicPr>
          <p:cNvPr id="67" name="Image 66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8BA165C-0C1C-4538-F477-0CF01714D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302" y="3576057"/>
            <a:ext cx="998717" cy="998717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47B2C7F2-0D1C-BB25-8EC4-41147B1F42AE}"/>
              </a:ext>
            </a:extLst>
          </p:cNvPr>
          <p:cNvGrpSpPr/>
          <p:nvPr/>
        </p:nvGrpSpPr>
        <p:grpSpPr>
          <a:xfrm rot="17942492">
            <a:off x="596136" y="3704454"/>
            <a:ext cx="912283" cy="733619"/>
            <a:chOff x="5580707" y="3041939"/>
            <a:chExt cx="1030767" cy="1005757"/>
          </a:xfrm>
        </p:grpSpPr>
        <p:sp>
          <p:nvSpPr>
            <p:cNvPr id="69" name="Éclair 68">
              <a:extLst>
                <a:ext uri="{FF2B5EF4-FFF2-40B4-BE49-F238E27FC236}">
                  <a16:creationId xmlns:a16="http://schemas.microsoft.com/office/drawing/2014/main" id="{972F8894-811F-B1A9-0C68-B27A486392EC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4E667042-1FE6-0ED2-2624-E17B0C68C958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72" name="Connecteur : en arc 71">
            <a:extLst>
              <a:ext uri="{FF2B5EF4-FFF2-40B4-BE49-F238E27FC236}">
                <a16:creationId xmlns:a16="http://schemas.microsoft.com/office/drawing/2014/main" id="{7AEEF822-B926-429C-E24C-3A4BA4DF3A26}"/>
              </a:ext>
            </a:extLst>
          </p:cNvPr>
          <p:cNvCxnSpPr>
            <a:cxnSpLocks/>
            <a:stCxn id="62" idx="3"/>
          </p:cNvCxnSpPr>
          <p:nvPr/>
        </p:nvCxnSpPr>
        <p:spPr>
          <a:xfrm>
            <a:off x="4889500" y="1923006"/>
            <a:ext cx="2510894" cy="1368623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eur : en arc 75">
            <a:extLst>
              <a:ext uri="{FF2B5EF4-FFF2-40B4-BE49-F238E27FC236}">
                <a16:creationId xmlns:a16="http://schemas.microsoft.com/office/drawing/2014/main" id="{4A28009F-6FFD-3A9D-2BE2-29270371FF37}"/>
              </a:ext>
            </a:extLst>
          </p:cNvPr>
          <p:cNvCxnSpPr>
            <a:cxnSpLocks/>
          </p:cNvCxnSpPr>
          <p:nvPr/>
        </p:nvCxnSpPr>
        <p:spPr>
          <a:xfrm flipV="1">
            <a:off x="5669990" y="3428998"/>
            <a:ext cx="1718075" cy="149154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Connecteur : en arc 80">
            <a:extLst>
              <a:ext uri="{FF2B5EF4-FFF2-40B4-BE49-F238E27FC236}">
                <a16:creationId xmlns:a16="http://schemas.microsoft.com/office/drawing/2014/main" id="{8C82EA20-3011-276B-8248-D89CAC3444A9}"/>
              </a:ext>
            </a:extLst>
          </p:cNvPr>
          <p:cNvCxnSpPr>
            <a:cxnSpLocks/>
          </p:cNvCxnSpPr>
          <p:nvPr/>
        </p:nvCxnSpPr>
        <p:spPr>
          <a:xfrm flipV="1">
            <a:off x="6066645" y="3353536"/>
            <a:ext cx="1092689" cy="36008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eur : en arc 82">
            <a:extLst>
              <a:ext uri="{FF2B5EF4-FFF2-40B4-BE49-F238E27FC236}">
                <a16:creationId xmlns:a16="http://schemas.microsoft.com/office/drawing/2014/main" id="{76721AD4-D434-9317-7DA1-A630FC3689B2}"/>
              </a:ext>
            </a:extLst>
          </p:cNvPr>
          <p:cNvCxnSpPr>
            <a:cxnSpLocks/>
          </p:cNvCxnSpPr>
          <p:nvPr/>
        </p:nvCxnSpPr>
        <p:spPr>
          <a:xfrm>
            <a:off x="5549655" y="2810976"/>
            <a:ext cx="1299884" cy="47361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Connecteur : en arc 86">
            <a:extLst>
              <a:ext uri="{FF2B5EF4-FFF2-40B4-BE49-F238E27FC236}">
                <a16:creationId xmlns:a16="http://schemas.microsoft.com/office/drawing/2014/main" id="{8D020779-1534-8F1B-1AEC-DE4B77C08476}"/>
              </a:ext>
            </a:extLst>
          </p:cNvPr>
          <p:cNvCxnSpPr>
            <a:cxnSpLocks/>
          </p:cNvCxnSpPr>
          <p:nvPr/>
        </p:nvCxnSpPr>
        <p:spPr>
          <a:xfrm>
            <a:off x="9254338" y="3506682"/>
            <a:ext cx="1458920" cy="128520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Connecteur : en arc 95">
            <a:extLst>
              <a:ext uri="{FF2B5EF4-FFF2-40B4-BE49-F238E27FC236}">
                <a16:creationId xmlns:a16="http://schemas.microsoft.com/office/drawing/2014/main" id="{DDDA87D7-6219-D841-A403-C50A8ECE227D}"/>
              </a:ext>
            </a:extLst>
          </p:cNvPr>
          <p:cNvCxnSpPr>
            <a:cxnSpLocks/>
          </p:cNvCxnSpPr>
          <p:nvPr/>
        </p:nvCxnSpPr>
        <p:spPr>
          <a:xfrm rot="10800000" flipH="1">
            <a:off x="9254338" y="2083186"/>
            <a:ext cx="1458920" cy="128520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CD1AA0F5-82EB-ED3D-2DC9-6C803B5D5AFA}"/>
              </a:ext>
            </a:extLst>
          </p:cNvPr>
          <p:cNvCxnSpPr>
            <a:cxnSpLocks/>
          </p:cNvCxnSpPr>
          <p:nvPr/>
        </p:nvCxnSpPr>
        <p:spPr>
          <a:xfrm>
            <a:off x="9254338" y="3436936"/>
            <a:ext cx="1458920" cy="72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Connecteur : en arc 102">
            <a:extLst>
              <a:ext uri="{FF2B5EF4-FFF2-40B4-BE49-F238E27FC236}">
                <a16:creationId xmlns:a16="http://schemas.microsoft.com/office/drawing/2014/main" id="{6AC627DC-FF82-8D53-B574-A4C98FE48222}"/>
              </a:ext>
            </a:extLst>
          </p:cNvPr>
          <p:cNvCxnSpPr>
            <a:cxnSpLocks/>
          </p:cNvCxnSpPr>
          <p:nvPr/>
        </p:nvCxnSpPr>
        <p:spPr>
          <a:xfrm rot="16200000" flipH="1">
            <a:off x="9322570" y="5415218"/>
            <a:ext cx="278405" cy="23120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" name="Trapèze 104">
            <a:extLst>
              <a:ext uri="{FF2B5EF4-FFF2-40B4-BE49-F238E27FC236}">
                <a16:creationId xmlns:a16="http://schemas.microsoft.com/office/drawing/2014/main" id="{5115954E-B6FC-CC52-0F01-3FAD41F4CA62}"/>
              </a:ext>
            </a:extLst>
          </p:cNvPr>
          <p:cNvSpPr/>
          <p:nvPr/>
        </p:nvSpPr>
        <p:spPr>
          <a:xfrm rot="5400000">
            <a:off x="7133506" y="5329967"/>
            <a:ext cx="446511" cy="409039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10" name="Groupe 109">
            <a:extLst>
              <a:ext uri="{FF2B5EF4-FFF2-40B4-BE49-F238E27FC236}">
                <a16:creationId xmlns:a16="http://schemas.microsoft.com/office/drawing/2014/main" id="{FFED56D3-3057-A579-88F9-68A85AF56632}"/>
              </a:ext>
            </a:extLst>
          </p:cNvPr>
          <p:cNvGrpSpPr/>
          <p:nvPr/>
        </p:nvGrpSpPr>
        <p:grpSpPr>
          <a:xfrm>
            <a:off x="3973721" y="835099"/>
            <a:ext cx="1590321" cy="478869"/>
            <a:chOff x="6189132" y="952365"/>
            <a:chExt cx="1590321" cy="478869"/>
          </a:xfrm>
        </p:grpSpPr>
        <p:sp>
          <p:nvSpPr>
            <p:cNvPr id="108" name="Rectangle : coins arrondis 107">
              <a:extLst>
                <a:ext uri="{FF2B5EF4-FFF2-40B4-BE49-F238E27FC236}">
                  <a16:creationId xmlns:a16="http://schemas.microsoft.com/office/drawing/2014/main" id="{A1FBC0E1-0613-48E1-BAA0-53506244C271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D631016C-0CCD-60C4-976A-4522EE3A63F2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Milling</a:t>
              </a:r>
              <a:endParaRPr lang="fr-FR" dirty="0"/>
            </a:p>
          </p:txBody>
        </p:sp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2010D85F-4C42-D4C1-0D5B-116ED7D22A79}"/>
              </a:ext>
            </a:extLst>
          </p:cNvPr>
          <p:cNvGrpSpPr/>
          <p:nvPr/>
        </p:nvGrpSpPr>
        <p:grpSpPr>
          <a:xfrm>
            <a:off x="7323764" y="1640846"/>
            <a:ext cx="2070459" cy="692584"/>
            <a:chOff x="6189132" y="952365"/>
            <a:chExt cx="1590321" cy="692584"/>
          </a:xfrm>
        </p:grpSpPr>
        <p:sp>
          <p:nvSpPr>
            <p:cNvPr id="112" name="Rectangle : coins arrondis 111">
              <a:extLst>
                <a:ext uri="{FF2B5EF4-FFF2-40B4-BE49-F238E27FC236}">
                  <a16:creationId xmlns:a16="http://schemas.microsoft.com/office/drawing/2014/main" id="{87CC4B75-C428-7EC7-F1BB-655D4839BBB5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3" name="ZoneTexte 112">
              <a:extLst>
                <a:ext uri="{FF2B5EF4-FFF2-40B4-BE49-F238E27FC236}">
                  <a16:creationId xmlns:a16="http://schemas.microsoft.com/office/drawing/2014/main" id="{914DE60D-301B-3422-1087-49CD6B35D443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Export &amp; </a:t>
              </a:r>
              <a:r>
                <a:rPr lang="fr-FR" dirty="0" err="1"/>
                <a:t>refining</a:t>
              </a:r>
              <a:r>
                <a:rPr lang="fr-FR" dirty="0"/>
                <a:t> </a:t>
              </a:r>
            </a:p>
          </p:txBody>
        </p:sp>
      </p:grp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4664A114-0F44-CD2C-FE3C-BA9EE98DAB0D}"/>
              </a:ext>
            </a:extLst>
          </p:cNvPr>
          <p:cNvGrpSpPr/>
          <p:nvPr/>
        </p:nvGrpSpPr>
        <p:grpSpPr>
          <a:xfrm>
            <a:off x="519677" y="45516"/>
            <a:ext cx="1590321" cy="478869"/>
            <a:chOff x="6189132" y="952365"/>
            <a:chExt cx="1590321" cy="478869"/>
          </a:xfrm>
        </p:grpSpPr>
        <p:sp>
          <p:nvSpPr>
            <p:cNvPr id="115" name="Rectangle : coins arrondis 114">
              <a:extLst>
                <a:ext uri="{FF2B5EF4-FFF2-40B4-BE49-F238E27FC236}">
                  <a16:creationId xmlns:a16="http://schemas.microsoft.com/office/drawing/2014/main" id="{783D6A47-1ACB-C24E-5DA3-C9B1626DF05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BC67B0F-DE21-0846-8451-67D4E14F0DEF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Production</a:t>
              </a:r>
            </a:p>
          </p:txBody>
        </p:sp>
      </p:grpSp>
      <p:grpSp>
        <p:nvGrpSpPr>
          <p:cNvPr id="117" name="Groupe 116">
            <a:extLst>
              <a:ext uri="{FF2B5EF4-FFF2-40B4-BE49-F238E27FC236}">
                <a16:creationId xmlns:a16="http://schemas.microsoft.com/office/drawing/2014/main" id="{7B5DB178-3212-8B0D-05B9-98B8167DFA28}"/>
              </a:ext>
            </a:extLst>
          </p:cNvPr>
          <p:cNvGrpSpPr/>
          <p:nvPr/>
        </p:nvGrpSpPr>
        <p:grpSpPr>
          <a:xfrm>
            <a:off x="10315944" y="1015510"/>
            <a:ext cx="1793850" cy="692584"/>
            <a:chOff x="6189132" y="952365"/>
            <a:chExt cx="1590321" cy="692584"/>
          </a:xfrm>
        </p:grpSpPr>
        <p:sp>
          <p:nvSpPr>
            <p:cNvPr id="118" name="Rectangle : coins arrondis 117">
              <a:extLst>
                <a:ext uri="{FF2B5EF4-FFF2-40B4-BE49-F238E27FC236}">
                  <a16:creationId xmlns:a16="http://schemas.microsoft.com/office/drawing/2014/main" id="{3EE58F40-D62C-8372-B053-3F61C9528A4C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DBDAF755-C5AE-6DD1-1364-48879840A0A7}"/>
                </a:ext>
              </a:extLst>
            </p:cNvPr>
            <p:cNvSpPr txBox="1"/>
            <p:nvPr/>
          </p:nvSpPr>
          <p:spPr>
            <a:xfrm>
              <a:off x="6189132" y="998618"/>
              <a:ext cx="1590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Manufacturing</a:t>
              </a:r>
              <a:endParaRPr lang="fr-FR" dirty="0"/>
            </a:p>
          </p:txBody>
        </p:sp>
      </p:grpSp>
      <p:pic>
        <p:nvPicPr>
          <p:cNvPr id="121" name="Image 120">
            <a:extLst>
              <a:ext uri="{FF2B5EF4-FFF2-40B4-BE49-F238E27FC236}">
                <a16:creationId xmlns:a16="http://schemas.microsoft.com/office/drawing/2014/main" id="{3BCD9347-7F42-5E13-CE66-21CAC17F9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09653" y="6280587"/>
            <a:ext cx="484248" cy="484248"/>
          </a:xfrm>
          <a:prstGeom prst="rect">
            <a:avLst/>
          </a:prstGeom>
        </p:spPr>
      </p:pic>
      <p:grpSp>
        <p:nvGrpSpPr>
          <p:cNvPr id="122" name="Groupe 121">
            <a:extLst>
              <a:ext uri="{FF2B5EF4-FFF2-40B4-BE49-F238E27FC236}">
                <a16:creationId xmlns:a16="http://schemas.microsoft.com/office/drawing/2014/main" id="{08232122-5F24-585B-ADDE-88541CC24B87}"/>
              </a:ext>
            </a:extLst>
          </p:cNvPr>
          <p:cNvGrpSpPr/>
          <p:nvPr/>
        </p:nvGrpSpPr>
        <p:grpSpPr>
          <a:xfrm>
            <a:off x="9470603" y="6348094"/>
            <a:ext cx="321574" cy="339938"/>
            <a:chOff x="5580707" y="3041939"/>
            <a:chExt cx="1030767" cy="1005757"/>
          </a:xfrm>
        </p:grpSpPr>
        <p:sp>
          <p:nvSpPr>
            <p:cNvPr id="123" name="Éclair 122">
              <a:extLst>
                <a:ext uri="{FF2B5EF4-FFF2-40B4-BE49-F238E27FC236}">
                  <a16:creationId xmlns:a16="http://schemas.microsoft.com/office/drawing/2014/main" id="{CE5C64C6-22E7-2125-8725-BEA76CFB0E9E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Triangle isocèle 123">
              <a:extLst>
                <a:ext uri="{FF2B5EF4-FFF2-40B4-BE49-F238E27FC236}">
                  <a16:creationId xmlns:a16="http://schemas.microsoft.com/office/drawing/2014/main" id="{A98F65BC-2F42-6DA3-12F2-DA9A471E3864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5" name="ZoneTexte 124">
            <a:extLst>
              <a:ext uri="{FF2B5EF4-FFF2-40B4-BE49-F238E27FC236}">
                <a16:creationId xmlns:a16="http://schemas.microsoft.com/office/drawing/2014/main" id="{930F260E-5364-4F71-D6F3-CFB8F30725FD}"/>
              </a:ext>
            </a:extLst>
          </p:cNvPr>
          <p:cNvSpPr txBox="1"/>
          <p:nvPr/>
        </p:nvSpPr>
        <p:spPr>
          <a:xfrm>
            <a:off x="7561281" y="5393023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Number</a:t>
            </a:r>
            <a:r>
              <a:rPr lang="fr-FR" sz="1200" dirty="0"/>
              <a:t> of </a:t>
            </a:r>
            <a:r>
              <a:rPr lang="fr-FR" sz="1200" dirty="0" err="1"/>
              <a:t>actors</a:t>
            </a:r>
            <a:endParaRPr lang="fr-FR" sz="2400" dirty="0"/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2030AF9B-B916-5B91-67FF-968DD50879BC}"/>
              </a:ext>
            </a:extLst>
          </p:cNvPr>
          <p:cNvSpPr txBox="1"/>
          <p:nvPr/>
        </p:nvSpPr>
        <p:spPr>
          <a:xfrm>
            <a:off x="7566433" y="5941576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Industrial</a:t>
            </a:r>
            <a:r>
              <a:rPr lang="fr-FR" sz="1200" dirty="0"/>
              <a:t> plantations</a:t>
            </a:r>
            <a:endParaRPr lang="fr-FR" sz="2400" dirty="0"/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8C13790B-09BE-3362-A616-35FC859FE317}"/>
              </a:ext>
            </a:extLst>
          </p:cNvPr>
          <p:cNvSpPr txBox="1"/>
          <p:nvPr/>
        </p:nvSpPr>
        <p:spPr>
          <a:xfrm>
            <a:off x="7560980" y="6402112"/>
            <a:ext cx="1779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Smallholder</a:t>
            </a:r>
            <a:r>
              <a:rPr lang="fr-FR" sz="1200" dirty="0"/>
              <a:t> plantations</a:t>
            </a:r>
            <a:endParaRPr lang="fr-FR" sz="2400" dirty="0"/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A4F46431-856F-C811-1AD8-B051C956F095}"/>
              </a:ext>
            </a:extLst>
          </p:cNvPr>
          <p:cNvSpPr txBox="1"/>
          <p:nvPr/>
        </p:nvSpPr>
        <p:spPr>
          <a:xfrm>
            <a:off x="9715759" y="5393023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Material</a:t>
            </a:r>
            <a:r>
              <a:rPr lang="fr-FR" sz="1200" dirty="0"/>
              <a:t> flows</a:t>
            </a:r>
            <a:endParaRPr lang="fr-FR" sz="2400" dirty="0"/>
          </a:p>
        </p:txBody>
      </p:sp>
      <p:sp>
        <p:nvSpPr>
          <p:cNvPr id="130" name="Flèche : courbe vers la gauche 129">
            <a:extLst>
              <a:ext uri="{FF2B5EF4-FFF2-40B4-BE49-F238E27FC236}">
                <a16:creationId xmlns:a16="http://schemas.microsoft.com/office/drawing/2014/main" id="{33B22586-8780-15AF-B277-1F00B0FFC7FE}"/>
              </a:ext>
            </a:extLst>
          </p:cNvPr>
          <p:cNvSpPr/>
          <p:nvPr/>
        </p:nvSpPr>
        <p:spPr>
          <a:xfrm>
            <a:off x="9451225" y="5913660"/>
            <a:ext cx="239592" cy="277000"/>
          </a:xfrm>
          <a:prstGeom prst="curvedLeftArrow">
            <a:avLst>
              <a:gd name="adj1" fmla="val 25000"/>
              <a:gd name="adj2" fmla="val 41833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31" name="ZoneTexte 130">
            <a:extLst>
              <a:ext uri="{FF2B5EF4-FFF2-40B4-BE49-F238E27FC236}">
                <a16:creationId xmlns:a16="http://schemas.microsoft.com/office/drawing/2014/main" id="{A920E6F1-49A2-1433-5CD3-180BCD46988A}"/>
              </a:ext>
            </a:extLst>
          </p:cNvPr>
          <p:cNvSpPr txBox="1"/>
          <p:nvPr/>
        </p:nvSpPr>
        <p:spPr>
          <a:xfrm>
            <a:off x="9715759" y="5810788"/>
            <a:ext cx="1596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Price signal</a:t>
            </a:r>
            <a:endParaRPr lang="fr-FR" sz="2400" dirty="0"/>
          </a:p>
        </p:txBody>
      </p:sp>
      <p:pic>
        <p:nvPicPr>
          <p:cNvPr id="136" name="Image 135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0EF95322-A144-002C-FC8B-A104C1C2CC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828" y="5828087"/>
            <a:ext cx="1032892" cy="688594"/>
          </a:xfrm>
          <a:prstGeom prst="rect">
            <a:avLst/>
          </a:prstGeom>
        </p:spPr>
      </p:pic>
      <p:pic>
        <p:nvPicPr>
          <p:cNvPr id="137" name="Image 136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7B2CB35-3829-0978-435C-14945BBD4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5" y="560346"/>
            <a:ext cx="2319401" cy="1546267"/>
          </a:xfrm>
          <a:prstGeom prst="rect">
            <a:avLst/>
          </a:prstGeom>
        </p:spPr>
      </p:pic>
      <p:pic>
        <p:nvPicPr>
          <p:cNvPr id="138" name="Image 137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472690CD-57E7-2025-956C-04D79653F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027" y="1450796"/>
            <a:ext cx="1631861" cy="1087907"/>
          </a:xfrm>
          <a:prstGeom prst="rect">
            <a:avLst/>
          </a:prstGeom>
        </p:spPr>
      </p:pic>
      <p:pic>
        <p:nvPicPr>
          <p:cNvPr id="139" name="Image 13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427196F1-6724-3BAA-BF32-5992ECEA3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033" y="2062874"/>
            <a:ext cx="2217601" cy="1478400"/>
          </a:xfrm>
          <a:prstGeom prst="rect">
            <a:avLst/>
          </a:prstGeom>
        </p:spPr>
      </p:pic>
      <p:sp>
        <p:nvSpPr>
          <p:cNvPr id="140" name="Flèche : en arc 139">
            <a:extLst>
              <a:ext uri="{FF2B5EF4-FFF2-40B4-BE49-F238E27FC236}">
                <a16:creationId xmlns:a16="http://schemas.microsoft.com/office/drawing/2014/main" id="{650A9525-32E1-89E6-6211-3B4B1A503DED}"/>
              </a:ext>
            </a:extLst>
          </p:cNvPr>
          <p:cNvSpPr/>
          <p:nvPr/>
        </p:nvSpPr>
        <p:spPr>
          <a:xfrm rot="18764428">
            <a:off x="1962886" y="737307"/>
            <a:ext cx="1087907" cy="2985854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5734311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1" name="Flèche : en arc 140">
            <a:extLst>
              <a:ext uri="{FF2B5EF4-FFF2-40B4-BE49-F238E27FC236}">
                <a16:creationId xmlns:a16="http://schemas.microsoft.com/office/drawing/2014/main" id="{409BEA25-82E4-885F-C822-826902658146}"/>
              </a:ext>
            </a:extLst>
          </p:cNvPr>
          <p:cNvSpPr/>
          <p:nvPr/>
        </p:nvSpPr>
        <p:spPr>
          <a:xfrm rot="16792639">
            <a:off x="1945381" y="1438304"/>
            <a:ext cx="1087907" cy="2985854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442927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2" name="Flèche : en arc 141">
            <a:extLst>
              <a:ext uri="{FF2B5EF4-FFF2-40B4-BE49-F238E27FC236}">
                <a16:creationId xmlns:a16="http://schemas.microsoft.com/office/drawing/2014/main" id="{EF8398D0-51C0-C6C1-BA1D-BFE6EC79D8CB}"/>
              </a:ext>
            </a:extLst>
          </p:cNvPr>
          <p:cNvSpPr/>
          <p:nvPr/>
        </p:nvSpPr>
        <p:spPr>
          <a:xfrm rot="15871876">
            <a:off x="3277242" y="1375946"/>
            <a:ext cx="670038" cy="1028860"/>
          </a:xfrm>
          <a:prstGeom prst="circularArrow">
            <a:avLst>
              <a:gd name="adj1" fmla="val 5677"/>
              <a:gd name="adj2" fmla="val 602340"/>
              <a:gd name="adj3" fmla="val 13791297"/>
              <a:gd name="adj4" fmla="val 10691257"/>
              <a:gd name="adj5" fmla="val 10414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3" name="Flèche : en arc 142">
            <a:extLst>
              <a:ext uri="{FF2B5EF4-FFF2-40B4-BE49-F238E27FC236}">
                <a16:creationId xmlns:a16="http://schemas.microsoft.com/office/drawing/2014/main" id="{62C95102-EB66-49B0-ECFB-C75D26C15AF1}"/>
              </a:ext>
            </a:extLst>
          </p:cNvPr>
          <p:cNvSpPr/>
          <p:nvPr/>
        </p:nvSpPr>
        <p:spPr>
          <a:xfrm rot="6079156" flipV="1">
            <a:off x="2167611" y="92776"/>
            <a:ext cx="1159944" cy="2827167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5648056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4" name="Flèche : en arc 143">
            <a:extLst>
              <a:ext uri="{FF2B5EF4-FFF2-40B4-BE49-F238E27FC236}">
                <a16:creationId xmlns:a16="http://schemas.microsoft.com/office/drawing/2014/main" id="{503E5026-2528-E9D3-4C16-1BE03FD9CA8A}"/>
              </a:ext>
            </a:extLst>
          </p:cNvPr>
          <p:cNvSpPr/>
          <p:nvPr/>
        </p:nvSpPr>
        <p:spPr>
          <a:xfrm rot="17834485">
            <a:off x="1750942" y="2202081"/>
            <a:ext cx="1420881" cy="2553479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5" name="Flèche : en arc 144">
            <a:extLst>
              <a:ext uri="{FF2B5EF4-FFF2-40B4-BE49-F238E27FC236}">
                <a16:creationId xmlns:a16="http://schemas.microsoft.com/office/drawing/2014/main" id="{4793DE54-83CF-81F9-5BBF-7846AD522050}"/>
              </a:ext>
            </a:extLst>
          </p:cNvPr>
          <p:cNvSpPr/>
          <p:nvPr/>
        </p:nvSpPr>
        <p:spPr>
          <a:xfrm rot="3997304" flipV="1">
            <a:off x="2323449" y="3861659"/>
            <a:ext cx="1159944" cy="1886240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7184632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6" name="Flèche : en arc 145">
            <a:extLst>
              <a:ext uri="{FF2B5EF4-FFF2-40B4-BE49-F238E27FC236}">
                <a16:creationId xmlns:a16="http://schemas.microsoft.com/office/drawing/2014/main" id="{3DF91B2F-53B5-E060-F331-4231DFC9E226}"/>
              </a:ext>
            </a:extLst>
          </p:cNvPr>
          <p:cNvSpPr/>
          <p:nvPr/>
        </p:nvSpPr>
        <p:spPr>
          <a:xfrm rot="15611262">
            <a:off x="2589803" y="3898689"/>
            <a:ext cx="1087907" cy="2985854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5734311"/>
              <a:gd name="adj5" fmla="val 1428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638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5C146C9F-C43B-3CDE-B538-C9F7D275E657}"/>
              </a:ext>
            </a:extLst>
          </p:cNvPr>
          <p:cNvSpPr/>
          <p:nvPr/>
        </p:nvSpPr>
        <p:spPr>
          <a:xfrm rot="5400000">
            <a:off x="6982208" y="2470402"/>
            <a:ext cx="2753577" cy="191719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8" name="Vague 37">
            <a:extLst>
              <a:ext uri="{FF2B5EF4-FFF2-40B4-BE49-F238E27FC236}">
                <a16:creationId xmlns:a16="http://schemas.microsoft.com/office/drawing/2014/main" id="{BFE2EFA6-566F-4C3A-DD60-8285556B3E36}"/>
              </a:ext>
            </a:extLst>
          </p:cNvPr>
          <p:cNvSpPr/>
          <p:nvPr/>
        </p:nvSpPr>
        <p:spPr>
          <a:xfrm>
            <a:off x="4234649" y="3577701"/>
            <a:ext cx="914400" cy="914400"/>
          </a:xfrm>
          <a:prstGeom prst="wav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5994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1655</TotalTime>
  <Words>72</Words>
  <Application>Microsoft Office PowerPoint</Application>
  <PresentationFormat>Grand écran</PresentationFormat>
  <Paragraphs>31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L'Institut Agro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Valentin GUYE</dc:creator>
  <cp:lastModifiedBy>Valentin GUYE</cp:lastModifiedBy>
  <cp:revision>15</cp:revision>
  <dcterms:created xsi:type="dcterms:W3CDTF">2025-10-20T13:25:02Z</dcterms:created>
  <dcterms:modified xsi:type="dcterms:W3CDTF">2025-10-21T17:00:11Z</dcterms:modified>
</cp:coreProperties>
</file>

<file path=docProps/thumbnail.jpeg>
</file>